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77" r:id="rId6"/>
    <p:sldId id="278" r:id="rId7"/>
    <p:sldId id="279" r:id="rId8"/>
    <p:sldId id="281" r:id="rId9"/>
    <p:sldId id="282" r:id="rId10"/>
    <p:sldId id="267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598" autoAdjust="0"/>
  </p:normalViewPr>
  <p:slideViewPr>
    <p:cSldViewPr snapToGrid="0">
      <p:cViewPr varScale="1">
        <p:scale>
          <a:sx n="75" d="100"/>
          <a:sy n="75" d="100"/>
        </p:scale>
        <p:origin x="7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3698AF-A86A-4D69-8272-76C9C191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6EB31F-C5DF-49FF-8DEA-86AC0C186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>
            <a:norm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F1BABA-5C8C-4693-BD5A-974A1711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4253B29-520A-4014-A821-4F52F57C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B60DEE-1456-46C0-A3E5-4CAF3E12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722F022-211C-4882-844C-086FEA6806AA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F4DD58-525D-4728-A769-9F38711D5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subtitle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922A0-5527-4314-A2EA-E5CF34EF9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97352E-C52D-43BE-BCE2-2D71FE035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807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52F41C-45C5-4E09-A91A-8F4AE80B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33900"/>
            <a:ext cx="9144000" cy="23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DA9EBEF3-E8A8-4C5C-B6D9-B322242DC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01" y="4947313"/>
            <a:ext cx="7700617" cy="140903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7">
            <a:extLst>
              <a:ext uri="{FF2B5EF4-FFF2-40B4-BE49-F238E27FC236}">
                <a16:creationId xmlns:a16="http://schemas.microsoft.com/office/drawing/2014/main" id="{6A90C83B-4674-4CF1-9CD4-78C3B7CDC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6252" y="386989"/>
            <a:ext cx="2443495" cy="375833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Click to edit Master subtitle style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1894E094-44B9-4024-A43A-438DEB225D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32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BCFB5F5-AD25-4F9C-8AE7-E0E891F1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919568B3-FE67-4E6E-BA92-FEF29CBFE1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4532313"/>
            <a:ext cx="3048000" cy="232568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87D4A75-1737-4D5B-A386-9FE32DFB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B52AA41-FD0C-42C6-BD04-9E5B55A4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44D815C-8BF3-4ECF-A945-A2A7C2983A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67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z="105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4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5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>
            <a:normAutofit/>
          </a:bodyPr>
          <a:lstStyle/>
          <a:p>
            <a:r>
              <a:rPr lang="en-US" sz="6000" spc="400" dirty="0">
                <a:solidFill>
                  <a:schemeClr val="bg1"/>
                </a:solidFill>
              </a:rPr>
              <a:t>The revised International System of units</a:t>
            </a:r>
            <a:endParaRPr lang="en-US" sz="6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989" y="3865724"/>
            <a:ext cx="6437555" cy="1303176"/>
          </a:xfrm>
        </p:spPr>
        <p:txBody>
          <a:bodyPr/>
          <a:lstStyle/>
          <a:p>
            <a:r>
              <a:rPr lang="en-US" dirty="0"/>
              <a:t>Narration by:</a:t>
            </a:r>
          </a:p>
          <a:p>
            <a:r>
              <a:rPr lang="en-US" dirty="0"/>
              <a:t>Jack Howell</a:t>
            </a:r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2600" y="0"/>
            <a:ext cx="4093916" cy="6858000"/>
          </a:xfr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B3C98B-3C94-59B9-8989-50B7EBFAB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10667" y="4335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790">
        <p:fade/>
      </p:transition>
    </mc:Choice>
    <mc:Fallback>
      <p:transition spd="med" advTm="217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041B-7ACA-A6AB-B1C7-918B0693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NIST Statement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1C2E1A-D958-8C74-6EA5-771704FA33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66754" y="907303"/>
            <a:ext cx="6599238" cy="4905933"/>
          </a:xfrm>
        </p:spPr>
        <p:txBody>
          <a:bodyPr>
            <a:normAutofit fontScale="92500" lnSpcReduction="10000"/>
          </a:bodyPr>
          <a:lstStyle/>
          <a:p>
            <a:pPr marL="0" marR="0" algn="just">
              <a:lnSpc>
                <a:spcPct val="100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</a:t>
            </a:r>
            <a:r>
              <a:rPr lang="en-US" sz="2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 November 16, 2018, in Versailles, France, a group of 60 countries made history. With a unanimous vote, they dramatically transformed the international system that underpins global science and trade. This single action finally realized scientists’ 150-year dream of a measurement system based entirely on unchanging fundamental properties of nature.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</a:pPr>
            <a:r>
              <a:rPr lang="en-US" sz="2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 that day, the International System of Units, informally known as the metric system — the way in which the world measures everything from coffee to the cosmos — changed in a way that is more profound than anything since its establishment following the French Revolution.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</a:pPr>
            <a:r>
              <a:rPr lang="en-US" sz="2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 was a turning point for humanity.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62A39C-C30D-7FF6-D72C-6FE541BE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CE842A-FB7C-8876-5685-DEA0AD6A4C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50500" y="53306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7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4886">
        <p:fade/>
      </p:transition>
    </mc:Choice>
    <mc:Fallback>
      <p:transition spd="med" advTm="648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8BB7F-E256-4528-3325-4846D625F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190500"/>
            <a:ext cx="10036292" cy="876300"/>
          </a:xfrm>
        </p:spPr>
        <p:txBody>
          <a:bodyPr>
            <a:noAutofit/>
          </a:bodyPr>
          <a:lstStyle/>
          <a:p>
            <a:r>
              <a:rPr lang="en-US" sz="3600" b="1" cap="all" spc="400" dirty="0">
                <a:solidFill>
                  <a:schemeClr val="bg1"/>
                </a:solidFill>
                <a:latin typeface="+mn-lt"/>
              </a:rPr>
              <a:t>Despite nist’s joy, </a:t>
            </a:r>
            <a:br>
              <a:rPr lang="en-US" sz="3600" b="1" cap="all" spc="400" dirty="0">
                <a:solidFill>
                  <a:schemeClr val="bg1"/>
                </a:solidFill>
                <a:latin typeface="+mn-lt"/>
              </a:rPr>
            </a:br>
            <a:r>
              <a:rPr lang="en-US" sz="3600" b="1" cap="all" spc="400" dirty="0">
                <a:solidFill>
                  <a:schemeClr val="bg1"/>
                </a:solidFill>
                <a:latin typeface="+mn-lt"/>
              </a:rPr>
              <a:t>The </a:t>
            </a:r>
            <a:r>
              <a:rPr lang="en-US" sz="3200" b="1" cap="all" spc="400" dirty="0">
                <a:solidFill>
                  <a:schemeClr val="bg1"/>
                </a:solidFill>
                <a:latin typeface="+mn-lt"/>
              </a:rPr>
              <a:t>changes</a:t>
            </a:r>
            <a:r>
              <a:rPr lang="en-US" sz="3600" b="1" cap="all" spc="400" dirty="0">
                <a:solidFill>
                  <a:schemeClr val="bg1"/>
                </a:solidFill>
                <a:latin typeface="+mn-lt"/>
              </a:rPr>
              <a:t> are small</a:t>
            </a:r>
            <a:endParaRPr lang="en-US" sz="3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DEEF97-514A-C027-62EC-67EC5F705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0407E9-397D-9F62-7F56-EC290C970DB2}"/>
              </a:ext>
            </a:extLst>
          </p:cNvPr>
          <p:cNvSpPr txBox="1"/>
          <p:nvPr/>
        </p:nvSpPr>
        <p:spPr>
          <a:xfrm>
            <a:off x="5189972" y="2533419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…</a:t>
            </a:r>
            <a:r>
              <a:rPr lang="en-US" sz="4000" dirty="0"/>
              <a:t>………..and don’t have much effect on engineering calculations</a:t>
            </a:r>
          </a:p>
        </p:txBody>
      </p:sp>
      <p:pic>
        <p:nvPicPr>
          <p:cNvPr id="12" name="Picture 11" descr="A person with his hands together&#10;&#10;Description automatically generated with low confidence">
            <a:extLst>
              <a:ext uri="{FF2B5EF4-FFF2-40B4-BE49-F238E27FC236}">
                <a16:creationId xmlns:a16="http://schemas.microsoft.com/office/drawing/2014/main" id="{24D4B2D0-CBA1-83A9-A44E-705640890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030" y="1686307"/>
            <a:ext cx="2847256" cy="36332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C4DCAC-281E-DEB1-B31A-98A37D78E97E}"/>
              </a:ext>
            </a:extLst>
          </p:cNvPr>
          <p:cNvSpPr txBox="1"/>
          <p:nvPr/>
        </p:nvSpPr>
        <p:spPr>
          <a:xfrm>
            <a:off x="1890508" y="5468605"/>
            <a:ext cx="214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Max Planck</a:t>
            </a:r>
          </a:p>
        </p:txBody>
      </p:sp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9D0E54-0B2B-3714-1D40-7805FC8258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1000" y="53206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08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4591">
        <p:fade/>
      </p:transition>
    </mc:Choice>
    <mc:Fallback>
      <p:transition spd="med" advTm="445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9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8E230-4883-41B0-5C2B-5E1641826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87" y="463550"/>
            <a:ext cx="2771138" cy="494665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basic constants </a:t>
            </a:r>
            <a:br>
              <a:rPr lang="en-US" dirty="0"/>
            </a:br>
            <a:r>
              <a:rPr lang="en-US" dirty="0"/>
              <a:t>now have fixed values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814DB-AAFC-B430-074D-68333E00331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Some of those of importance to thermal radiation are now </a:t>
            </a:r>
            <a:r>
              <a:rPr lang="en-US" sz="3200" i="1" dirty="0"/>
              <a:t>defined</a:t>
            </a:r>
            <a:r>
              <a:rPr lang="en-US" sz="3200" dirty="0"/>
              <a:t> as:</a:t>
            </a:r>
          </a:p>
          <a:p>
            <a:endParaRPr lang="en-US" dirty="0"/>
          </a:p>
          <a:p>
            <a:pPr lvl="1"/>
            <a:r>
              <a:rPr lang="en-US" sz="2800" dirty="0"/>
              <a:t>Boltzmann Constant, </a:t>
            </a:r>
            <a:r>
              <a:rPr lang="en-US" sz="2800" i="1" dirty="0"/>
              <a:t>k</a:t>
            </a:r>
            <a:r>
              <a:rPr lang="en-US" sz="2800" dirty="0"/>
              <a:t> = 1.380 649 x 10</a:t>
            </a:r>
            <a:r>
              <a:rPr lang="en-US" sz="2800" baseline="30000" dirty="0"/>
              <a:t>-23</a:t>
            </a:r>
            <a:r>
              <a:rPr lang="en-US" sz="2800" dirty="0"/>
              <a:t> J/K</a:t>
            </a:r>
          </a:p>
          <a:p>
            <a:pPr lvl="1"/>
            <a:r>
              <a:rPr lang="en-US" sz="2800" dirty="0"/>
              <a:t>Planck Constant, </a:t>
            </a:r>
            <a:r>
              <a:rPr lang="en-US" sz="2800" i="1" dirty="0"/>
              <a:t>h</a:t>
            </a:r>
            <a:r>
              <a:rPr lang="en-US" sz="2800" dirty="0"/>
              <a:t> =  6.626 070 15 x 10</a:t>
            </a:r>
            <a:r>
              <a:rPr lang="en-US" sz="2800" baseline="30000" dirty="0"/>
              <a:t>-34</a:t>
            </a:r>
            <a:r>
              <a:rPr lang="en-US" sz="2800" dirty="0"/>
              <a:t> J</a:t>
            </a:r>
            <a:r>
              <a:rPr lang="en-US" sz="2800" baseline="30000" dirty="0"/>
              <a:t>.</a:t>
            </a:r>
            <a:r>
              <a:rPr lang="en-US" sz="2800" dirty="0"/>
              <a:t>s</a:t>
            </a:r>
          </a:p>
          <a:p>
            <a:pPr lvl="1"/>
            <a:r>
              <a:rPr lang="en-US" sz="2800" dirty="0"/>
              <a:t>Speed of Light in a Vacuum, </a:t>
            </a:r>
          </a:p>
          <a:p>
            <a:pPr marL="1371600" lvl="3" indent="0">
              <a:buNone/>
            </a:pPr>
            <a:r>
              <a:rPr lang="en-US" sz="2400" i="1" dirty="0"/>
              <a:t>c</a:t>
            </a:r>
            <a:r>
              <a:rPr lang="en-US" sz="2400" baseline="-25000" dirty="0"/>
              <a:t>0</a:t>
            </a:r>
            <a:r>
              <a:rPr lang="en-US" sz="2400" dirty="0"/>
              <a:t> = 2.997 924 58 x 10</a:t>
            </a:r>
            <a:r>
              <a:rPr lang="en-US" sz="2400" baseline="30000" dirty="0"/>
              <a:t>8</a:t>
            </a:r>
            <a:r>
              <a:rPr lang="en-US" sz="2400" dirty="0"/>
              <a:t> m/s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These are taken as </a:t>
            </a:r>
            <a:r>
              <a:rPr lang="en-US" sz="2800" i="1" dirty="0"/>
              <a:t>exact</a:t>
            </a:r>
            <a:r>
              <a:rPr lang="en-US" sz="2800" dirty="0"/>
              <a:t> values.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5140B-7B6F-9032-36F2-555DC4D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8643CD-C609-53CC-3CAD-87B9D56BBA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42600" y="55562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56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049">
        <p:fade/>
      </p:transition>
    </mc:Choice>
    <mc:Fallback>
      <p:transition spd="med" advTm="350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19CD-48B3-F26D-AB22-B5560D19B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 other constants are now adjusted to these.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B337-87C8-FE8F-AD17-D38E260050A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For example, magnetic permeability of a vacuum was previously </a:t>
            </a:r>
            <a:r>
              <a:rPr lang="en-US" sz="2800" i="1" dirty="0"/>
              <a:t>defined</a:t>
            </a:r>
            <a:r>
              <a:rPr lang="en-US" sz="2800" dirty="0"/>
              <a:t> as</a:t>
            </a:r>
            <a:endParaRPr lang="en-US" sz="1100" dirty="0"/>
          </a:p>
          <a:p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baseline="-25000" dirty="0"/>
              <a:t>o</a:t>
            </a:r>
            <a:r>
              <a:rPr lang="en-US" dirty="0"/>
              <a:t> = 4</a:t>
            </a:r>
            <a:r>
              <a:rPr lang="en-US" dirty="0">
                <a:latin typeface="Symbol" panose="05050102010706020507" pitchFamily="18" charset="2"/>
              </a:rPr>
              <a:t>p </a:t>
            </a:r>
            <a:r>
              <a:rPr lang="en-US" dirty="0"/>
              <a:t>x 10</a:t>
            </a:r>
            <a:r>
              <a:rPr lang="en-US" baseline="30000" dirty="0"/>
              <a:t>-7</a:t>
            </a:r>
            <a:r>
              <a:rPr lang="en-US" dirty="0"/>
              <a:t> = </a:t>
            </a:r>
            <a:r>
              <a:rPr lang="en-US" dirty="0">
                <a:highlight>
                  <a:srgbClr val="00FFFF"/>
                </a:highlight>
              </a:rPr>
              <a:t>12.566 370 614…x 10</a:t>
            </a:r>
            <a:r>
              <a:rPr lang="en-US" baseline="30000" dirty="0">
                <a:highlight>
                  <a:srgbClr val="00FFFF"/>
                </a:highlight>
              </a:rPr>
              <a:t>-7</a:t>
            </a:r>
            <a:r>
              <a:rPr lang="en-US" dirty="0">
                <a:highlight>
                  <a:srgbClr val="00FFFF"/>
                </a:highlight>
              </a:rPr>
              <a:t> </a:t>
            </a:r>
            <a:r>
              <a:rPr lang="en-US" dirty="0"/>
              <a:t>N</a:t>
            </a:r>
            <a:r>
              <a:rPr lang="en-US" baseline="30000" dirty="0"/>
              <a:t>.</a:t>
            </a:r>
            <a:r>
              <a:rPr lang="en-US" dirty="0"/>
              <a:t>s</a:t>
            </a:r>
            <a:r>
              <a:rPr lang="en-US" baseline="30000" dirty="0"/>
              <a:t>2</a:t>
            </a:r>
            <a:r>
              <a:rPr lang="en-US" dirty="0"/>
              <a:t>/K</a:t>
            </a:r>
          </a:p>
          <a:p>
            <a:pPr marL="0" indent="0">
              <a:buNone/>
            </a:pPr>
            <a:r>
              <a:rPr lang="en-US" dirty="0"/>
              <a:t>The new value is experimentally found based on agreement with the basic defined constants  as </a:t>
            </a:r>
          </a:p>
          <a:p>
            <a:r>
              <a:rPr lang="en-US" dirty="0">
                <a:latin typeface="Symbol" panose="05050102010706020507" pitchFamily="18" charset="2"/>
              </a:rPr>
              <a:t>                      m</a:t>
            </a:r>
            <a:r>
              <a:rPr lang="en-US" baseline="-25000" dirty="0"/>
              <a:t>o</a:t>
            </a:r>
            <a:r>
              <a:rPr lang="en-US" dirty="0"/>
              <a:t>= </a:t>
            </a:r>
            <a:r>
              <a:rPr lang="en-US" dirty="0">
                <a:highlight>
                  <a:srgbClr val="00FFFF"/>
                </a:highlight>
              </a:rPr>
              <a:t>12.566 370 621 2  (+/- 19) x 10</a:t>
            </a:r>
            <a:r>
              <a:rPr lang="en-US" baseline="30000" dirty="0">
                <a:highlight>
                  <a:srgbClr val="00FFFF"/>
                </a:highlight>
              </a:rPr>
              <a:t>-7</a:t>
            </a:r>
            <a:r>
              <a:rPr lang="en-US" dirty="0">
                <a:highlight>
                  <a:srgbClr val="00FFFF"/>
                </a:highlight>
              </a:rPr>
              <a:t> </a:t>
            </a:r>
            <a:r>
              <a:rPr lang="en-US" dirty="0"/>
              <a:t>N</a:t>
            </a:r>
            <a:r>
              <a:rPr lang="en-US" baseline="30000" dirty="0"/>
              <a:t>.</a:t>
            </a:r>
            <a:r>
              <a:rPr lang="en-US" dirty="0"/>
              <a:t>s</a:t>
            </a:r>
            <a:r>
              <a:rPr lang="en-US" baseline="30000" dirty="0"/>
              <a:t>2</a:t>
            </a:r>
            <a:r>
              <a:rPr lang="en-US" dirty="0"/>
              <a:t>/K</a:t>
            </a:r>
          </a:p>
          <a:p>
            <a:endParaRPr lang="en-US" baseline="30000" dirty="0"/>
          </a:p>
          <a:p>
            <a:pPr marL="0" indent="0">
              <a:buNone/>
            </a:pPr>
            <a:r>
              <a:rPr lang="en-US" dirty="0"/>
              <a:t>The difference appears in the tenth significant figure.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3E740-F2AF-FE42-BDF3-44EF289D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44DC811-0D18-FF79-4469-4189521CB6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50537" y="540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8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4925">
        <p:fade/>
      </p:transition>
    </mc:Choice>
    <mc:Fallback>
      <p:transition spd="med" advTm="249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DB968-62C5-6B39-47E0-963514D20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579" y="397983"/>
            <a:ext cx="10022841" cy="760892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B42A4-B3DD-E6C2-D136-6C41F745A4E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328" y="2081213"/>
            <a:ext cx="10899776" cy="3443287"/>
          </a:xfrm>
        </p:spPr>
        <p:txBody>
          <a:bodyPr/>
          <a:lstStyle/>
          <a:p>
            <a:r>
              <a:rPr lang="en-US" dirty="0"/>
              <a:t>The Stefan-Boltzmann constant </a:t>
            </a:r>
            <a:r>
              <a:rPr lang="en-US" dirty="0">
                <a:latin typeface="Symbol" panose="05050102010706020507" pitchFamily="18" charset="2"/>
              </a:rPr>
              <a:t>s</a:t>
            </a:r>
            <a:r>
              <a:rPr lang="en-US" dirty="0"/>
              <a:t> and constant </a:t>
            </a:r>
            <a:r>
              <a:rPr lang="en-US" i="1" dirty="0"/>
              <a:t>C</a:t>
            </a:r>
            <a:r>
              <a:rPr lang="en-US" baseline="-25000" dirty="0"/>
              <a:t>1</a:t>
            </a:r>
            <a:r>
              <a:rPr lang="en-US" dirty="0"/>
              <a:t> in the Planck spectral distribution now differ from earlier values in the </a:t>
            </a:r>
            <a:r>
              <a:rPr lang="en-US" b="1" dirty="0"/>
              <a:t>sixth</a:t>
            </a:r>
            <a:r>
              <a:rPr lang="en-US" dirty="0"/>
              <a:t> significant figure. </a:t>
            </a:r>
          </a:p>
          <a:p>
            <a:endParaRPr lang="en-US" dirty="0"/>
          </a:p>
          <a:p>
            <a:r>
              <a:rPr lang="en-US" dirty="0"/>
              <a:t>Because most property measurements that enter calculations of thermal radiation transfer are made to </a:t>
            </a:r>
            <a:r>
              <a:rPr lang="en-US" b="1" dirty="0"/>
              <a:t>three</a:t>
            </a:r>
            <a:r>
              <a:rPr lang="en-US" dirty="0"/>
              <a:t> significant figures with some error estimate, the changes to the SI constants will usually have little or no influence on calculation results so long as only significant figures are retained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CC95D-ABA0-5203-7D68-0497FFD1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6514F0-F205-3D6C-D2EE-460EF3AA4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63200" y="533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33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6968">
        <p:fade/>
      </p:transition>
    </mc:Choice>
    <mc:Fallback>
      <p:transition spd="med" advTm="269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How do the changes affect the books?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344" y="2525133"/>
            <a:ext cx="5997956" cy="3494667"/>
          </a:xfrm>
        </p:spPr>
        <p:txBody>
          <a:bodyPr>
            <a:normAutofit/>
          </a:bodyPr>
          <a:lstStyle/>
          <a:p>
            <a:r>
              <a:rPr lang="en-US" dirty="0"/>
              <a:t>The errata sheets for both the 7</a:t>
            </a:r>
            <a:r>
              <a:rPr lang="en-US" baseline="30000" dirty="0"/>
              <a:t>th</a:t>
            </a:r>
            <a:r>
              <a:rPr lang="en-US" dirty="0"/>
              <a:t> edition of </a:t>
            </a:r>
            <a:r>
              <a:rPr lang="en-US" i="1" dirty="0"/>
              <a:t>Thermal Radiation Heat Transfer </a:t>
            </a:r>
            <a:r>
              <a:rPr lang="en-US" dirty="0"/>
              <a:t>and </a:t>
            </a:r>
            <a:r>
              <a:rPr lang="en-US" i="1" dirty="0"/>
              <a:t>Thermal Radiation: An Introduction </a:t>
            </a:r>
            <a:r>
              <a:rPr lang="en-US" dirty="0"/>
              <a:t>incorporate the new values and show any changes needed in Example Problems or Tables. </a:t>
            </a:r>
          </a:p>
          <a:p>
            <a:r>
              <a:rPr lang="en-US" dirty="0"/>
              <a:t>The Tables of Blackbody Functions in both books are unaffected.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7</a:t>
            </a:fld>
            <a:endParaRPr lang="en-US" noProof="0" dirty="0"/>
          </a:p>
        </p:txBody>
      </p:sp>
      <p:pic>
        <p:nvPicPr>
          <p:cNvPr id="7" name="Picture 6" descr="A person with a beard and glasses&#10;&#10;Description automatically generated with medium confidence">
            <a:extLst>
              <a:ext uri="{FF2B5EF4-FFF2-40B4-BE49-F238E27FC236}">
                <a16:creationId xmlns:a16="http://schemas.microsoft.com/office/drawing/2014/main" id="{99BC47CB-9DC5-35C1-9354-659FC2D38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498500"/>
            <a:ext cx="2438400" cy="3225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FD41FB-C149-FFF5-9A10-9995D2B51005}"/>
              </a:ext>
            </a:extLst>
          </p:cNvPr>
          <p:cNvSpPr txBox="1"/>
          <p:nvPr/>
        </p:nvSpPr>
        <p:spPr>
          <a:xfrm>
            <a:off x="698500" y="5809492"/>
            <a:ext cx="2934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Ludwig Boltzmann</a:t>
            </a:r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828BDE-C48C-AD56-3794-016CAE7DF5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90200" y="5481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53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4444">
        <p:fade/>
      </p:transition>
    </mc:Choice>
    <mc:Fallback>
      <p:transition spd="med" advTm="344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FAA4-C089-65A8-F57B-BD46E9B44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253" y="591213"/>
            <a:ext cx="7700617" cy="1409037"/>
          </a:xfrm>
        </p:spPr>
        <p:txBody>
          <a:bodyPr/>
          <a:lstStyle/>
          <a:p>
            <a:r>
              <a:rPr lang="en-US" dirty="0"/>
              <a:t>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8445A7-EFD1-EB32-B1B2-A02EAF388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4152" y="1096769"/>
            <a:ext cx="5971548" cy="2711564"/>
          </a:xfrm>
        </p:spPr>
        <p:txBody>
          <a:bodyPr>
            <a:normAutofit/>
          </a:bodyPr>
          <a:lstStyle/>
          <a:p>
            <a:r>
              <a:rPr lang="en-US" b="0" dirty="0"/>
              <a:t>You can access </a:t>
            </a:r>
            <a:r>
              <a:rPr lang="en-US" b="0"/>
              <a:t>the revised physical </a:t>
            </a:r>
            <a:r>
              <a:rPr lang="en-US" b="0" dirty="0"/>
              <a:t>constants at:</a:t>
            </a:r>
          </a:p>
          <a:p>
            <a:endParaRPr lang="en-US" sz="1200" b="0" dirty="0"/>
          </a:p>
          <a:p>
            <a:r>
              <a:rPr lang="en-US" dirty="0"/>
              <a:t>https://www.nist.gov/programs-projects/codata-values-fundamental-physical-constants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FC6380E-FA86-C4ED-C805-7973E18C5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D815C-8BF3-4ECF-A945-A2A7C2983AF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2" name="Picture 11" descr="A person with a beard&#10;&#10;Description automatically generated with low confidence">
            <a:extLst>
              <a:ext uri="{FF2B5EF4-FFF2-40B4-BE49-F238E27FC236}">
                <a16:creationId xmlns:a16="http://schemas.microsoft.com/office/drawing/2014/main" id="{18C21A62-30F6-965A-3060-D70668DB4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6969" y="549188"/>
            <a:ext cx="2309023" cy="30151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A25A08-9BBC-F99D-9FD6-C49B0178D776}"/>
              </a:ext>
            </a:extLst>
          </p:cNvPr>
          <p:cNvSpPr txBox="1"/>
          <p:nvPr/>
        </p:nvSpPr>
        <p:spPr>
          <a:xfrm>
            <a:off x="8984655" y="3623667"/>
            <a:ext cx="2453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 Clerk Maxwell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2B5C73-DF29-3280-69D2-28306B09ABE1}"/>
              </a:ext>
            </a:extLst>
          </p:cNvPr>
          <p:cNvSpPr txBox="1"/>
          <p:nvPr/>
        </p:nvSpPr>
        <p:spPr>
          <a:xfrm>
            <a:off x="1282700" y="4881792"/>
            <a:ext cx="67201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CONCLUSION: A major change for the physics community, but not much effect on engineering calculations.</a:t>
            </a:r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6CE6237-92EA-5E00-9CED-127DC763B9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9700" y="5168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9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172">
        <p:fade/>
      </p:transition>
    </mc:Choice>
    <mc:Fallback>
      <p:transition spd="med" advTm="301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VTI" id="{733CB85B-8F47-42FB-9326-9FF507018D27}" vid="{069BD9C2-DF61-4F2B-A577-A59C7FC2F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57C30-AE9A-4680-90EB-19D282EC2B7C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{5A2E07B7-E05B-4C3B-A801-645A24BB5EF0}tf89117832_win32</Template>
  <TotalTime>579</TotalTime>
  <Words>476</Words>
  <Application>Microsoft Office PowerPoint</Application>
  <PresentationFormat>Widescreen</PresentationFormat>
  <Paragraphs>48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Next LT Pro</vt:lpstr>
      <vt:lpstr>Calibri</vt:lpstr>
      <vt:lpstr>Symbol</vt:lpstr>
      <vt:lpstr>Times New Roman</vt:lpstr>
      <vt:lpstr>ColorBlockVTI</vt:lpstr>
      <vt:lpstr>The revised International System of units</vt:lpstr>
      <vt:lpstr>NIST Statement</vt:lpstr>
      <vt:lpstr>Despite nist’s joy,  The changes are small</vt:lpstr>
      <vt:lpstr>Some basic constants  now have fixed values</vt:lpstr>
      <vt:lpstr>All other constants are now adjusted to these. </vt:lpstr>
      <vt:lpstr>Other changes</vt:lpstr>
      <vt:lpstr>How do the changes affect the books?</vt:lpstr>
      <vt:lpstr>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revised international system of units</dc:title>
  <dc:creator>Jack Howell</dc:creator>
  <cp:lastModifiedBy>Jack Howell</cp:lastModifiedBy>
  <cp:revision>8</cp:revision>
  <dcterms:created xsi:type="dcterms:W3CDTF">2023-04-19T14:55:05Z</dcterms:created>
  <dcterms:modified xsi:type="dcterms:W3CDTF">2023-04-20T00:34:32Z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