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tif" ContentType="image/tiff"/>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6" r:id="rId19"/>
    <p:sldId id="273" r:id="rId20"/>
    <p:sldId id="274" r:id="rId21"/>
    <p:sldId id="275" r:id="rId22"/>
    <p:sldId id="277" r:id="rId23"/>
    <p:sldId id="285" r:id="rId24"/>
    <p:sldId id="281" r:id="rId25"/>
    <p:sldId id="282" r:id="rId26"/>
    <p:sldId id="283" r:id="rId27"/>
    <p:sldId id="278" r:id="rId28"/>
    <p:sldId id="279" r:id="rId29"/>
    <p:sldId id="284" r:id="rId30"/>
    <p:sldId id="280" r:id="rId31"/>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701" autoAdjust="0"/>
  </p:normalViewPr>
  <p:slideViewPr>
    <p:cSldViewPr snapToGrid="0">
      <p:cViewPr varScale="1">
        <p:scale>
          <a:sx n="86" d="100"/>
          <a:sy n="86" d="100"/>
        </p:scale>
        <p:origin x="12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0476372"/>
      </p:ext>
    </p:extLst>
  </p:cSld>
  <p:clrMapOvr>
    <a:masterClrMapping/>
  </p:clrMapOvr>
  <p:transition spd="slow" advClick="0" advTm="3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164858"/>
      </p:ext>
    </p:extLst>
  </p:cSld>
  <p:clrMapOvr>
    <a:masterClrMapping/>
  </p:clrMapOvr>
  <p:transition spd="slow" advClick="0" advTm="3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1208256"/>
      </p:ext>
    </p:extLst>
  </p:cSld>
  <p:clrMapOvr>
    <a:masterClrMapping/>
  </p:clrMapOvr>
  <p:transition spd="slow" advClick="0" advTm="3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7475709"/>
      </p:ext>
    </p:extLst>
  </p:cSld>
  <p:clrMapOvr>
    <a:masterClrMapping/>
  </p:clrMapOvr>
  <p:transition spd="slow" advClick="0" advTm="3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3791757"/>
      </p:ext>
    </p:extLst>
  </p:cSld>
  <p:clrMapOvr>
    <a:masterClrMapping/>
  </p:clrMapOvr>
  <p:transition spd="slow" advClick="0" advTm="3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4118129"/>
      </p:ext>
    </p:extLst>
  </p:cSld>
  <p:clrMapOvr>
    <a:masterClrMapping/>
  </p:clrMapOvr>
  <p:transition spd="slow" advClick="0" advTm="3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2618763"/>
      </p:ext>
    </p:extLst>
  </p:cSld>
  <p:clrMapOvr>
    <a:masterClrMapping/>
  </p:clrMapOvr>
  <p:transition spd="slow" advClick="0" advTm="3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0896451"/>
      </p:ext>
    </p:extLst>
  </p:cSld>
  <p:clrMapOvr>
    <a:masterClrMapping/>
  </p:clrMapOvr>
  <p:transition spd="slow" advClick="0" advTm="3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5355463"/>
      </p:ext>
    </p:extLst>
  </p:cSld>
  <p:clrMapOvr>
    <a:masterClrMapping/>
  </p:clrMapOvr>
  <p:transition spd="slow" advClick="0" advTm="3500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9444412"/>
      </p:ext>
    </p:extLst>
  </p:cSld>
  <p:clrMapOvr>
    <a:masterClrMapping/>
  </p:clrMapOvr>
  <p:transition spd="slow" advClick="0" advTm="3500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5628749"/>
      </p:ext>
    </p:extLst>
  </p:cSld>
  <p:clrMapOvr>
    <a:masterClrMapping/>
  </p:clrMapOvr>
  <p:transition spd="slow" advClick="0" advTm="3500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0886542"/>
      </p:ext>
    </p:extLst>
  </p:cSld>
  <p:clrMapOvr>
    <a:masterClrMapping/>
  </p:clrMapOvr>
  <p:transition spd="slow" advClick="0" advTm="3500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6026273"/>
      </p:ext>
    </p:extLst>
  </p:cSld>
  <p:clrMapOvr>
    <a:masterClrMapping/>
  </p:clrMapOvr>
  <p:transition spd="slow" advClick="0" advTm="3500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5687976"/>
      </p:ext>
    </p:extLst>
  </p:cSld>
  <p:clrMapOvr>
    <a:masterClrMapping/>
  </p:clrMapOvr>
  <p:transition spd="slow" advClick="0" advTm="3500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0049537"/>
      </p:ext>
    </p:extLst>
  </p:cSld>
  <p:clrMapOvr>
    <a:masterClrMapping/>
  </p:clrMapOvr>
  <p:transition spd="slow" advClick="0" advTm="3500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3636732"/>
      </p:ext>
    </p:extLst>
  </p:cSld>
  <p:clrMapOvr>
    <a:masterClrMapping/>
  </p:clrMapOvr>
  <p:transition spd="slow" advClick="0" advTm="3500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2034237"/>
      </p:ext>
    </p:extLst>
  </p:cSld>
  <p:clrMapOvr>
    <a:masterClrMapping/>
  </p:clrMapOvr>
  <p:transition spd="slow" advClick="0" advTm="3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4/8/2022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9235341"/>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ransition spd="slow" advClick="0" advTm="3500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ti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jpg"/><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microsoft.com/office/2007/relationships/hdphoto" Target="../media/hdphoto4.wdp"/><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microsoft.com/office/2007/relationships/hdphoto" Target="../media/hdphoto5.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microsoft.com/office/2007/relationships/hdphoto" Target="../media/hdphoto7.wdp"/><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microsoft.com/office/2007/relationships/hdphoto" Target="../media/hdphoto6.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microsoft.com/office/2007/relationships/hdphoto" Target="../media/hdphoto9.wdp"/><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png"/><Relationship Id="rId5" Type="http://schemas.microsoft.com/office/2007/relationships/hdphoto" Target="../media/hdphoto8.wdp"/><Relationship Id="rId10" Type="http://schemas.openxmlformats.org/officeDocument/2006/relationships/image" Target="../media/image3.png"/><Relationship Id="rId4" Type="http://schemas.openxmlformats.org/officeDocument/2006/relationships/image" Target="../media/image12.png"/><Relationship Id="rId9" Type="http://schemas.microsoft.com/office/2007/relationships/hdphoto" Target="../media/hdphoto10.wdp"/></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microsoft.com/office/2007/relationships/hdphoto" Target="../media/hdphoto12.wdp"/><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6.png"/><Relationship Id="rId5" Type="http://schemas.microsoft.com/office/2007/relationships/hdphoto" Target="../media/hdphoto11.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hyperlink" Target="https://www.azquotes.com/quote/530295" TargetMode="External"/><Relationship Id="rId5" Type="http://schemas.microsoft.com/office/2007/relationships/hdphoto" Target="../media/hdphoto13.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microsoft.com/office/2007/relationships/hdphoto" Target="../media/hdphoto14.wdp"/><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microsoft.com/office/2007/relationships/hdphoto" Target="../media/hdphoto15.wdp"/><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microsoft.com/office/2007/relationships/hdphoto" Target="../media/hdphoto16.wdp"/><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2.jp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6.jpg"/><Relationship Id="rId5" Type="http://schemas.microsoft.com/office/2007/relationships/hdphoto" Target="../media/hdphoto17.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https://sp.yimg.com/ib/th?id=OIP.YUUo41XjbFczLg9aBHewygHaGL&amp;pid=15.1&amp;rs=1&amp;c=1&amp;qlt=95&amp;w=135&amp;h=113" TargetMode="External"/><Relationship Id="rId5" Type="http://schemas.microsoft.com/office/2007/relationships/hdphoto" Target="../media/hdphoto18.wdp"/><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https://tse1.mm.bing.net/th?id=OIP.SPGt-628CNqP-GN3qzQxfQHaIp&amp;pid=15.1&amp;P=0&amp;w=300&amp;h=300" TargetMode="External"/><Relationship Id="rId5" Type="http://schemas.microsoft.com/office/2007/relationships/hdphoto" Target="../media/hdphoto19.wdp"/><Relationship Id="rId4" Type="http://schemas.openxmlformats.org/officeDocument/2006/relationships/image" Target="../media/image24.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audio" Target="../media/media16.m4a"/><Relationship Id="rId7" Type="http://schemas.openxmlformats.org/officeDocument/2006/relationships/image" Target="https://upload.wikimedia.org/wikipedia/commons/2/2b/Wien2.jpg" TargetMode="External"/><Relationship Id="rId2" Type="http://schemas.microsoft.com/office/2007/relationships/media" Target="../media/media16.m4a"/><Relationship Id="rId1" Type="http://schemas.openxmlformats.org/officeDocument/2006/relationships/vmlDrawing" Target="../drawings/vmlDrawing1.vml"/><Relationship Id="rId6" Type="http://schemas.microsoft.com/office/2007/relationships/hdphoto" Target="../media/hdphoto21.wdp"/><Relationship Id="rId5" Type="http://schemas.openxmlformats.org/officeDocument/2006/relationships/image" Target="../media/image27.png"/><Relationship Id="rId10"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image" Target="../media/image26.wmf"/></Relationships>
</file>

<file path=ppt/slides/_rels/slide18.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audio" Target="../media/media17.m4a"/><Relationship Id="rId7" Type="http://schemas.openxmlformats.org/officeDocument/2006/relationships/image" Target="../media/image23.png"/><Relationship Id="rId12" Type="http://schemas.openxmlformats.org/officeDocument/2006/relationships/image" Target="../media/image3.png"/><Relationship Id="rId2" Type="http://schemas.microsoft.com/office/2007/relationships/media" Target="../media/media17.m4a"/><Relationship Id="rId1" Type="http://schemas.openxmlformats.org/officeDocument/2006/relationships/vmlDrawing" Target="../drawings/vmlDrawing2.vml"/><Relationship Id="rId6" Type="http://schemas.microsoft.com/office/2007/relationships/hdphoto" Target="../media/hdphoto22.wdp"/><Relationship Id="rId11" Type="http://schemas.openxmlformats.org/officeDocument/2006/relationships/image" Target="../media/image28.wmf"/><Relationship Id="rId5" Type="http://schemas.openxmlformats.org/officeDocument/2006/relationships/image" Target="../media/image29.png"/><Relationship Id="rId10" Type="http://schemas.openxmlformats.org/officeDocument/2006/relationships/oleObject" Target="../embeddings/oleObject2.bin"/><Relationship Id="rId4" Type="http://schemas.openxmlformats.org/officeDocument/2006/relationships/slideLayout" Target="../slideLayouts/slideLayout7.xml"/><Relationship Id="rId9" Type="http://schemas.openxmlformats.org/officeDocument/2006/relationships/image" Target="https://sp.yimg.com/ib/th?id=OIP.YUUo41XjbFczLg9aBHewygHaGL&amp;pid=15.1&amp;rs=1&amp;c=1&amp;qlt=95&amp;w=135&amp;h=113" TargetMode="External"/></Relationships>
</file>

<file path=ppt/slides/_rels/slide19.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Layout" Target="../slideLayouts/slideLayout7.xml"/><Relationship Id="rId7" Type="http://schemas.openxmlformats.org/officeDocument/2006/relationships/image" Target="../media/image3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https://upload.wikimedia.org/wikipedia/commons/thumb/6/6e/Foto%2C_Portr%C3%A4t%2C_Otto_Richard_Lummer_-_Humboldt-Universit%C3%A4t_zu_Berlin.png/133px-Foto%2C_Portr%C3%A4t%2C_Otto_Richard_Lummer_-_Humboldt-Universit%C3%A4t_zu_Berlin.png" TargetMode="External"/><Relationship Id="rId5" Type="http://schemas.microsoft.com/office/2007/relationships/hdphoto" Target="../media/hdphoto23.wdp"/><Relationship Id="rId4" Type="http://schemas.openxmlformats.org/officeDocument/2006/relationships/image" Target="../media/image30.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audio" Target="../media/media20.m4a"/><Relationship Id="rId7" Type="http://schemas.openxmlformats.org/officeDocument/2006/relationships/oleObject" Target="../embeddings/oleObject3.bin"/><Relationship Id="rId2" Type="http://schemas.microsoft.com/office/2007/relationships/media" Target="../media/media20.m4a"/><Relationship Id="rId1" Type="http://schemas.openxmlformats.org/officeDocument/2006/relationships/vmlDrawing" Target="../drawings/vmlDrawing3.vml"/><Relationship Id="rId6" Type="http://schemas.microsoft.com/office/2007/relationships/hdphoto" Target="../media/hdphoto25.wdp"/><Relationship Id="rId11" Type="http://schemas.openxmlformats.org/officeDocument/2006/relationships/image" Target="../media/image3.png"/><Relationship Id="rId5" Type="http://schemas.openxmlformats.org/officeDocument/2006/relationships/image" Target="../media/image33.png"/><Relationship Id="rId10" Type="http://schemas.openxmlformats.org/officeDocument/2006/relationships/image" Target="../media/image32.wmf"/><Relationship Id="rId4" Type="http://schemas.openxmlformats.org/officeDocument/2006/relationships/slideLayout" Target="../slideLayouts/slideLayout7.xml"/><Relationship Id="rId9"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27.wdp"/><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5.png"/><Relationship Id="rId5" Type="http://schemas.microsoft.com/office/2007/relationships/hdphoto" Target="../media/hdphoto26.wdp"/><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microsoft.com/office/2007/relationships/hdphoto" Target="../media/hdphoto25.wdp"/><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microsoft.com/office/2007/relationships/hdphoto" Target="../media/hdphoto28.wdp"/><Relationship Id="rId3" Type="http://schemas.openxmlformats.org/officeDocument/2006/relationships/audio" Target="../media/media23.m4a"/><Relationship Id="rId7" Type="http://schemas.openxmlformats.org/officeDocument/2006/relationships/image" Target="../media/image37.png"/><Relationship Id="rId2" Type="http://schemas.microsoft.com/office/2007/relationships/media" Target="../media/media23.m4a"/><Relationship Id="rId1" Type="http://schemas.openxmlformats.org/officeDocument/2006/relationships/vmlDrawing" Target="../drawings/vmlDrawing4.vml"/><Relationship Id="rId6" Type="http://schemas.openxmlformats.org/officeDocument/2006/relationships/image" Target="../media/image36.wmf"/><Relationship Id="rId5" Type="http://schemas.openxmlformats.org/officeDocument/2006/relationships/oleObject" Target="../embeddings/oleObject5.bin"/><Relationship Id="rId4" Type="http://schemas.openxmlformats.org/officeDocument/2006/relationships/slideLayout" Target="../slideLayouts/slideLayout6.xml"/><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microsoft.com/office/2007/relationships/hdphoto" Target="../media/hdphoto30.wdp"/><Relationship Id="rId13" Type="http://schemas.openxmlformats.org/officeDocument/2006/relationships/image" Target="../media/image3.png"/><Relationship Id="rId3" Type="http://schemas.openxmlformats.org/officeDocument/2006/relationships/audio" Target="../media/media24.m4a"/><Relationship Id="rId7" Type="http://schemas.openxmlformats.org/officeDocument/2006/relationships/image" Target="../media/image40.png"/><Relationship Id="rId12" Type="http://schemas.openxmlformats.org/officeDocument/2006/relationships/image" Target="../media/image38.wmf"/><Relationship Id="rId2" Type="http://schemas.microsoft.com/office/2007/relationships/media" Target="../media/media24.m4a"/><Relationship Id="rId1" Type="http://schemas.openxmlformats.org/officeDocument/2006/relationships/vmlDrawing" Target="../drawings/vmlDrawing5.vml"/><Relationship Id="rId6" Type="http://schemas.microsoft.com/office/2007/relationships/hdphoto" Target="../media/hdphoto29.wdp"/><Relationship Id="rId11" Type="http://schemas.openxmlformats.org/officeDocument/2006/relationships/oleObject" Target="../embeddings/oleObject6.bin"/><Relationship Id="rId5" Type="http://schemas.openxmlformats.org/officeDocument/2006/relationships/image" Target="../media/image39.png"/><Relationship Id="rId10" Type="http://schemas.microsoft.com/office/2007/relationships/hdphoto" Target="../media/hdphoto31.wdp"/><Relationship Id="rId4" Type="http://schemas.openxmlformats.org/officeDocument/2006/relationships/slideLayout" Target="../slideLayouts/slideLayout6.xml"/><Relationship Id="rId9"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microsoft.com/office/2007/relationships/hdphoto" Target="../media/hdphoto33.wdp"/><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3.png"/><Relationship Id="rId5" Type="http://schemas.microsoft.com/office/2007/relationships/hdphoto" Target="../media/hdphoto32.wdp"/><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35.wdp"/><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5.png"/><Relationship Id="rId5" Type="http://schemas.microsoft.com/office/2007/relationships/hdphoto" Target="../media/hdphoto34.wdp"/><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7.xml"/><Relationship Id="rId7" Type="http://schemas.microsoft.com/office/2007/relationships/hdphoto" Target="../media/hdphoto36.wdp"/><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6.png"/><Relationship Id="rId5" Type="http://schemas.microsoft.com/office/2007/relationships/hdphoto" Target="../media/hdphoto20.wdp"/><Relationship Id="rId10" Type="http://schemas.openxmlformats.org/officeDocument/2006/relationships/image" Target="../media/image3.png"/><Relationship Id="rId4" Type="http://schemas.openxmlformats.org/officeDocument/2006/relationships/image" Target="../media/image25.png"/><Relationship Id="rId9" Type="http://schemas.microsoft.com/office/2007/relationships/hdphoto" Target="../media/hdphoto13.wdp"/></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3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A60C3-9E32-4A06-BA83-BB0556403A6A}"/>
              </a:ext>
            </a:extLst>
          </p:cNvPr>
          <p:cNvSpPr>
            <a:spLocks noGrp="1"/>
          </p:cNvSpPr>
          <p:nvPr>
            <p:ph type="ctrTitle"/>
          </p:nvPr>
        </p:nvSpPr>
        <p:spPr>
          <a:xfrm>
            <a:off x="3468112" y="1377162"/>
            <a:ext cx="5679881" cy="758606"/>
          </a:xfrm>
        </p:spPr>
        <p:txBody>
          <a:bodyPr>
            <a:normAutofit fontScale="90000"/>
          </a:bodyPr>
          <a:lstStyle/>
          <a:p>
            <a:r>
              <a:rPr lang="en-US" dirty="0">
                <a:effectLst>
                  <a:glow rad="139700">
                    <a:schemeClr val="accent6">
                      <a:satMod val="175000"/>
                      <a:alpha val="40000"/>
                    </a:schemeClr>
                  </a:glow>
                </a:effectLst>
              </a:rPr>
              <a:t>Thermal radiation</a:t>
            </a:r>
          </a:p>
        </p:txBody>
      </p:sp>
      <p:sp>
        <p:nvSpPr>
          <p:cNvPr id="3" name="Subtitle 2">
            <a:extLst>
              <a:ext uri="{FF2B5EF4-FFF2-40B4-BE49-F238E27FC236}">
                <a16:creationId xmlns:a16="http://schemas.microsoft.com/office/drawing/2014/main" id="{C555F15F-4338-462E-9F11-66863BAEAF9F}"/>
              </a:ext>
            </a:extLst>
          </p:cNvPr>
          <p:cNvSpPr>
            <a:spLocks noGrp="1"/>
          </p:cNvSpPr>
          <p:nvPr>
            <p:ph type="subTitle" idx="1"/>
          </p:nvPr>
        </p:nvSpPr>
        <p:spPr>
          <a:xfrm>
            <a:off x="1507453" y="3261732"/>
            <a:ext cx="4800600" cy="1460500"/>
          </a:xfrm>
        </p:spPr>
        <p:txBody>
          <a:bodyPr>
            <a:noAutofit/>
          </a:bodyPr>
          <a:lstStyle/>
          <a:p>
            <a:r>
              <a:rPr lang="en-US" sz="2800" dirty="0">
                <a:solidFill>
                  <a:schemeClr val="tx2">
                    <a:lumMod val="20000"/>
                    <a:lumOff val="80000"/>
                  </a:schemeClr>
                </a:solidFill>
              </a:rPr>
              <a:t>The contributors, timeline, and impact of the giants in the history of the discipline</a:t>
            </a:r>
          </a:p>
        </p:txBody>
      </p:sp>
      <p:pic>
        <p:nvPicPr>
          <p:cNvPr id="5" name="Picture 4">
            <a:extLst>
              <a:ext uri="{FF2B5EF4-FFF2-40B4-BE49-F238E27FC236}">
                <a16:creationId xmlns:a16="http://schemas.microsoft.com/office/drawing/2014/main" id="{71C8B35E-737C-4500-BE20-A23595697C5E}"/>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758385" y="2899441"/>
            <a:ext cx="1612697" cy="1644461"/>
          </a:xfrm>
          <a:prstGeom prst="rect">
            <a:avLst/>
          </a:prstGeom>
          <a:noFill/>
          <a:ln>
            <a:noFill/>
          </a:ln>
        </p:spPr>
      </p:pic>
      <p:pic>
        <p:nvPicPr>
          <p:cNvPr id="6" name="Picture 5">
            <a:extLst>
              <a:ext uri="{FF2B5EF4-FFF2-40B4-BE49-F238E27FC236}">
                <a16:creationId xmlns:a16="http://schemas.microsoft.com/office/drawing/2014/main" id="{70F12E9B-4C43-4C7B-B3CB-43815B403786}"/>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627267" y="1377163"/>
            <a:ext cx="1612697" cy="1644461"/>
          </a:xfrm>
          <a:prstGeom prst="rect">
            <a:avLst/>
          </a:prstGeom>
          <a:noFill/>
          <a:ln>
            <a:noFill/>
          </a:ln>
        </p:spPr>
      </p:pic>
      <p:sp>
        <p:nvSpPr>
          <p:cNvPr id="4" name="TextBox 3">
            <a:extLst>
              <a:ext uri="{FF2B5EF4-FFF2-40B4-BE49-F238E27FC236}">
                <a16:creationId xmlns:a16="http://schemas.microsoft.com/office/drawing/2014/main" id="{7B93F3DA-8F63-4CB1-B227-CAE5E601C92B}"/>
              </a:ext>
            </a:extLst>
          </p:cNvPr>
          <p:cNvSpPr txBox="1"/>
          <p:nvPr/>
        </p:nvSpPr>
        <p:spPr>
          <a:xfrm>
            <a:off x="8784606" y="4722232"/>
            <a:ext cx="2810371" cy="923330"/>
          </a:xfrm>
          <a:prstGeom prst="rect">
            <a:avLst/>
          </a:prstGeom>
          <a:noFill/>
        </p:spPr>
        <p:txBody>
          <a:bodyPr wrap="square" rtlCol="0">
            <a:spAutoFit/>
          </a:bodyPr>
          <a:lstStyle/>
          <a:p>
            <a:r>
              <a:rPr lang="en-US" dirty="0"/>
              <a:t>Jack Howell</a:t>
            </a:r>
          </a:p>
          <a:p>
            <a:r>
              <a:rPr lang="en-US" dirty="0"/>
              <a:t>The University of Texas at Austin</a:t>
            </a:r>
          </a:p>
        </p:txBody>
      </p:sp>
    </p:spTree>
    <p:extLst>
      <p:ext uri="{BB962C8B-B14F-4D97-AF65-F5344CB8AC3E}">
        <p14:creationId xmlns:p14="http://schemas.microsoft.com/office/powerpoint/2010/main" val="4232094253"/>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5304-4ACE-4762-8C64-A0C0C05C4435}"/>
              </a:ext>
            </a:extLst>
          </p:cNvPr>
          <p:cNvSpPr>
            <a:spLocks noGrp="1"/>
          </p:cNvSpPr>
          <p:nvPr>
            <p:ph type="title"/>
          </p:nvPr>
        </p:nvSpPr>
        <p:spPr>
          <a:xfrm>
            <a:off x="1196258" y="486091"/>
            <a:ext cx="9451078" cy="1130300"/>
          </a:xfrm>
        </p:spPr>
        <p:txBody>
          <a:bodyPr>
            <a:normAutofit fontScale="90000"/>
          </a:bodyPr>
          <a:lstStyle/>
          <a:p>
            <a:r>
              <a:rPr lang="en-US" u="sng" dirty="0" err="1">
                <a:ln w="3175" cmpd="sng">
                  <a:solidFill>
                    <a:schemeClr val="bg1"/>
                  </a:solidFill>
                </a:ln>
                <a:solidFill>
                  <a:schemeClr val="accent5">
                    <a:lumMod val="60000"/>
                    <a:lumOff val="40000"/>
                  </a:schemeClr>
                </a:solidFill>
              </a:rPr>
              <a:t>WhY</a:t>
            </a:r>
            <a:r>
              <a:rPr lang="en-US" dirty="0">
                <a:ln w="3175" cmpd="sng">
                  <a:solidFill>
                    <a:schemeClr val="bg1"/>
                  </a:solidFill>
                </a:ln>
                <a:solidFill>
                  <a:schemeClr val="accent5">
                    <a:lumMod val="60000"/>
                    <a:lumOff val="40000"/>
                  </a:schemeClr>
                </a:solidFill>
              </a:rPr>
              <a:t> should we care about radiation??</a:t>
            </a:r>
          </a:p>
        </p:txBody>
      </p:sp>
      <p:sp>
        <p:nvSpPr>
          <p:cNvPr id="3" name="Content Placeholder 2">
            <a:extLst>
              <a:ext uri="{FF2B5EF4-FFF2-40B4-BE49-F238E27FC236}">
                <a16:creationId xmlns:a16="http://schemas.microsoft.com/office/drawing/2014/main" id="{A34D7549-0C18-4024-B76A-15C646FF2B91}"/>
              </a:ext>
            </a:extLst>
          </p:cNvPr>
          <p:cNvSpPr>
            <a:spLocks noGrp="1"/>
          </p:cNvSpPr>
          <p:nvPr>
            <p:ph idx="1"/>
          </p:nvPr>
        </p:nvSpPr>
        <p:spPr>
          <a:xfrm>
            <a:off x="4458000" y="2165359"/>
            <a:ext cx="5801879" cy="4228576"/>
          </a:xfrm>
        </p:spPr>
        <p:txBody>
          <a:bodyPr>
            <a:noAutofit/>
          </a:bodyPr>
          <a:lstStyle/>
          <a:p>
            <a:pPr algn="just">
              <a:buFont typeface="Wingdings" panose="05000000000000000000" pitchFamily="2" charset="2"/>
              <a:buChar char="Ø"/>
            </a:pPr>
            <a:r>
              <a:rPr lang="en-US" sz="2400" dirty="0">
                <a:solidFill>
                  <a:schemeClr val="tx2">
                    <a:lumMod val="20000"/>
                    <a:lumOff val="80000"/>
                  </a:schemeClr>
                </a:solidFill>
              </a:rPr>
              <a:t>Radiation can pass through a vacuum. A good thing, because otherwise we couldn’t get energy from the Sun. </a:t>
            </a:r>
          </a:p>
          <a:p>
            <a:pPr algn="just"/>
            <a:r>
              <a:rPr lang="en-US" sz="2400" dirty="0">
                <a:solidFill>
                  <a:schemeClr val="tx2">
                    <a:lumMod val="20000"/>
                    <a:lumOff val="80000"/>
                  </a:schemeClr>
                </a:solidFill>
              </a:rPr>
              <a:t>Modern technology is finding more and more applications…… lasers; solar power;  astrophysics (radiation is the only way to observe the behavior of objects in space); remote sensing; global warming; nano surfaces for improved energy harvesting, etc. etc.    </a:t>
            </a:r>
          </a:p>
          <a:p>
            <a:pPr marL="0" indent="0">
              <a:buNone/>
            </a:pPr>
            <a:endParaRPr lang="en-US" sz="2400" dirty="0"/>
          </a:p>
          <a:p>
            <a:pPr marL="0" indent="0">
              <a:buNone/>
            </a:pPr>
            <a:endParaRPr lang="en-US" sz="2400" dirty="0"/>
          </a:p>
        </p:txBody>
      </p:sp>
      <p:pic>
        <p:nvPicPr>
          <p:cNvPr id="6" name="Picture 5" descr="A close up of a fire&#10;&#10;Description automatically generated">
            <a:extLst>
              <a:ext uri="{FF2B5EF4-FFF2-40B4-BE49-F238E27FC236}">
                <a16:creationId xmlns:a16="http://schemas.microsoft.com/office/drawing/2014/main" id="{AF5841D7-CEBD-43CF-B540-0027B5F1B1C5}"/>
              </a:ext>
            </a:extLst>
          </p:cNvPr>
          <p:cNvPicPr>
            <a:picLocks noChangeAspect="1"/>
          </p:cNvPicPr>
          <p:nvPr/>
        </p:nvPicPr>
        <p:blipFill>
          <a:blip r:embed="rId4"/>
          <a:stretch>
            <a:fillRect/>
          </a:stretch>
        </p:blipFill>
        <p:spPr>
          <a:xfrm>
            <a:off x="1048718" y="1616391"/>
            <a:ext cx="3230788" cy="3095094"/>
          </a:xfrm>
          <a:prstGeom prst="rect">
            <a:avLst/>
          </a:prstGeom>
        </p:spPr>
      </p:pic>
      <p:pic>
        <p:nvPicPr>
          <p:cNvPr id="5" name="Recorded Sound">
            <a:hlinkClick r:id="" action="ppaction://media"/>
            <a:extLst>
              <a:ext uri="{FF2B5EF4-FFF2-40B4-BE49-F238E27FC236}">
                <a16:creationId xmlns:a16="http://schemas.microsoft.com/office/drawing/2014/main" id="{915502D0-4922-405A-BA39-9F5107C6CE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27566" y="5165031"/>
            <a:ext cx="609600" cy="609600"/>
          </a:xfrm>
          <a:prstGeom prst="rect">
            <a:avLst/>
          </a:prstGeom>
        </p:spPr>
      </p:pic>
    </p:spTree>
    <p:extLst>
      <p:ext uri="{BB962C8B-B14F-4D97-AF65-F5344CB8AC3E}">
        <p14:creationId xmlns:p14="http://schemas.microsoft.com/office/powerpoint/2010/main" val="2136702529"/>
      </p:ext>
    </p:extLst>
  </p:cSld>
  <p:clrMapOvr>
    <a:masterClrMapping/>
  </p:clrMapOvr>
  <p:transition spd="slow" advClick="0" advTm="4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8579-70DA-4803-9DE0-8A413DB054BC}"/>
              </a:ext>
            </a:extLst>
          </p:cNvPr>
          <p:cNvSpPr>
            <a:spLocks noGrp="1"/>
          </p:cNvSpPr>
          <p:nvPr>
            <p:ph type="title"/>
          </p:nvPr>
        </p:nvSpPr>
        <p:spPr>
          <a:xfrm>
            <a:off x="1375904" y="672219"/>
            <a:ext cx="6873894" cy="1130300"/>
          </a:xfrm>
        </p:spPr>
        <p:txBody>
          <a:bodyPr>
            <a:normAutofit fontScale="90000"/>
          </a:bodyPr>
          <a:lstStyle/>
          <a:p>
            <a:r>
              <a:rPr lang="en-US" dirty="0">
                <a:ln w="3175" cmpd="sng">
                  <a:solidFill>
                    <a:schemeClr val="bg1"/>
                  </a:solidFill>
                </a:ln>
                <a:solidFill>
                  <a:srgbClr val="FFC000"/>
                </a:solidFill>
              </a:rPr>
              <a:t>At the start: Sir Isaac newton (1634-1727) looks at light</a:t>
            </a:r>
          </a:p>
        </p:txBody>
      </p:sp>
      <p:sp>
        <p:nvSpPr>
          <p:cNvPr id="3" name="Content Placeholder 2">
            <a:extLst>
              <a:ext uri="{FF2B5EF4-FFF2-40B4-BE49-F238E27FC236}">
                <a16:creationId xmlns:a16="http://schemas.microsoft.com/office/drawing/2014/main" id="{03BBE0FE-EF32-4201-91C6-97D73CDFA468}"/>
              </a:ext>
            </a:extLst>
          </p:cNvPr>
          <p:cNvSpPr>
            <a:spLocks noGrp="1"/>
          </p:cNvSpPr>
          <p:nvPr>
            <p:ph idx="1"/>
          </p:nvPr>
        </p:nvSpPr>
        <p:spPr>
          <a:xfrm>
            <a:off x="3818963" y="2581536"/>
            <a:ext cx="6220958" cy="2711450"/>
          </a:xfrm>
        </p:spPr>
        <p:txBody>
          <a:bodyPr>
            <a:noAutofit/>
          </a:bodyPr>
          <a:lstStyle/>
          <a:p>
            <a:pPr marL="0" indent="0" algn="just">
              <a:buNone/>
            </a:pPr>
            <a:r>
              <a:rPr lang="en-US" sz="2400" b="1" dirty="0">
                <a:solidFill>
                  <a:schemeClr val="tx2">
                    <a:lumMod val="20000"/>
                    <a:lumOff val="80000"/>
                  </a:schemeClr>
                </a:solidFill>
              </a:rPr>
              <a:t>Sir Isaac </a:t>
            </a:r>
            <a:r>
              <a:rPr lang="en-US" sz="2400" dirty="0">
                <a:solidFill>
                  <a:schemeClr val="tx2">
                    <a:lumMod val="20000"/>
                    <a:lumOff val="80000"/>
                  </a:schemeClr>
                </a:solidFill>
              </a:rPr>
              <a:t>postulated in </a:t>
            </a:r>
            <a:r>
              <a:rPr lang="en-US" sz="2400" dirty="0">
                <a:solidFill>
                  <a:srgbClr val="FF0000"/>
                </a:solidFill>
              </a:rPr>
              <a:t>1672</a:t>
            </a:r>
            <a:r>
              <a:rPr lang="en-US" sz="2400" dirty="0">
                <a:solidFill>
                  <a:schemeClr val="tx2">
                    <a:lumMod val="20000"/>
                    <a:lumOff val="80000"/>
                  </a:schemeClr>
                </a:solidFill>
              </a:rPr>
              <a:t> that light is made up of individual “corpuscles” that each carry attributes of color. Refraction was caused when a material like glass attracted  the corpuscles and caused them to speed up and change path. When asked why some light was reflected, he proposed that matter had “fits of attraction and fits of repulsion.”</a:t>
            </a:r>
          </a:p>
        </p:txBody>
      </p:sp>
      <p:pic>
        <p:nvPicPr>
          <p:cNvPr id="4" name="Picture 3" descr="Newton">
            <a:extLst>
              <a:ext uri="{FF2B5EF4-FFF2-40B4-BE49-F238E27FC236}">
                <a16:creationId xmlns:a16="http://schemas.microsoft.com/office/drawing/2014/main" id="{0134EC87-966B-42FF-85AA-6B702D0B3EE4}"/>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75904" y="2429571"/>
            <a:ext cx="2146407" cy="2320847"/>
          </a:xfrm>
          <a:prstGeom prst="rect">
            <a:avLst/>
          </a:prstGeom>
          <a:noFill/>
          <a:ln>
            <a:noFill/>
          </a:ln>
        </p:spPr>
      </p:pic>
      <p:sp>
        <p:nvSpPr>
          <p:cNvPr id="6" name="Rectangle 5">
            <a:extLst>
              <a:ext uri="{FF2B5EF4-FFF2-40B4-BE49-F238E27FC236}">
                <a16:creationId xmlns:a16="http://schemas.microsoft.com/office/drawing/2014/main" id="{73CF63E8-7F6B-48CA-8A35-D25A2F1E08F4}"/>
              </a:ext>
            </a:extLst>
          </p:cNvPr>
          <p:cNvSpPr/>
          <p:nvPr/>
        </p:nvSpPr>
        <p:spPr>
          <a:xfrm>
            <a:off x="9065825" y="1294184"/>
            <a:ext cx="1421176" cy="39660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 name="Straight Arrow Connector 7">
            <a:extLst>
              <a:ext uri="{FF2B5EF4-FFF2-40B4-BE49-F238E27FC236}">
                <a16:creationId xmlns:a16="http://schemas.microsoft.com/office/drawing/2014/main" id="{2B53B124-2EBB-4FFA-A661-1E78654A32AD}"/>
              </a:ext>
            </a:extLst>
          </p:cNvPr>
          <p:cNvCxnSpPr/>
          <p:nvPr/>
        </p:nvCxnSpPr>
        <p:spPr>
          <a:xfrm>
            <a:off x="9009962" y="695183"/>
            <a:ext cx="561860" cy="603174"/>
          </a:xfrm>
          <a:prstGeom prst="straightConnector1">
            <a:avLst/>
          </a:prstGeom>
          <a:ln w="571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3FDA14D-82AA-4598-A169-5EC218D94B55}"/>
              </a:ext>
            </a:extLst>
          </p:cNvPr>
          <p:cNvCxnSpPr>
            <a:cxnSpLocks/>
          </p:cNvCxnSpPr>
          <p:nvPr/>
        </p:nvCxnSpPr>
        <p:spPr>
          <a:xfrm>
            <a:off x="9571822" y="1298357"/>
            <a:ext cx="190041" cy="396607"/>
          </a:xfrm>
          <a:prstGeom prst="lin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4229043-5B47-4A69-9967-8EAD01437928}"/>
              </a:ext>
            </a:extLst>
          </p:cNvPr>
          <p:cNvCxnSpPr/>
          <p:nvPr/>
        </p:nvCxnSpPr>
        <p:spPr>
          <a:xfrm>
            <a:off x="9774381" y="1723361"/>
            <a:ext cx="561860" cy="603174"/>
          </a:xfrm>
          <a:prstGeom prst="straightConnector1">
            <a:avLst/>
          </a:prstGeom>
          <a:ln w="571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6569AB4-77D5-4430-A878-22908219501F}"/>
              </a:ext>
            </a:extLst>
          </p:cNvPr>
          <p:cNvCxnSpPr>
            <a:cxnSpLocks/>
          </p:cNvCxnSpPr>
          <p:nvPr/>
        </p:nvCxnSpPr>
        <p:spPr>
          <a:xfrm flipV="1">
            <a:off x="9598346" y="787117"/>
            <a:ext cx="456965" cy="512477"/>
          </a:xfrm>
          <a:prstGeom prst="straightConnector1">
            <a:avLst/>
          </a:prstGeom>
          <a:ln w="57150">
            <a:solidFill>
              <a:schemeClr val="bg1">
                <a:alpha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5" name="Recorded Sound">
            <a:hlinkClick r:id="" action="ppaction://media"/>
            <a:extLst>
              <a:ext uri="{FF2B5EF4-FFF2-40B4-BE49-F238E27FC236}">
                <a16:creationId xmlns:a16="http://schemas.microsoft.com/office/drawing/2014/main" id="{C589F9FC-ACDC-4694-9985-3FEDB56D26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1672" y="5292986"/>
            <a:ext cx="609600" cy="609600"/>
          </a:xfrm>
          <a:prstGeom prst="rect">
            <a:avLst/>
          </a:prstGeom>
        </p:spPr>
      </p:pic>
    </p:spTree>
    <p:extLst>
      <p:ext uri="{BB962C8B-B14F-4D97-AF65-F5344CB8AC3E}">
        <p14:creationId xmlns:p14="http://schemas.microsoft.com/office/powerpoint/2010/main" val="598447737"/>
      </p:ext>
    </p:extLst>
  </p:cSld>
  <p:clrMapOvr>
    <a:masterClrMapping/>
  </p:clrMapOvr>
  <p:transition spd="slow" advClick="0" advTm="6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0126-37B1-498A-AF2A-E76148691FE6}"/>
              </a:ext>
            </a:extLst>
          </p:cNvPr>
          <p:cNvSpPr>
            <a:spLocks noGrp="1"/>
          </p:cNvSpPr>
          <p:nvPr>
            <p:ph type="title"/>
          </p:nvPr>
        </p:nvSpPr>
        <p:spPr>
          <a:xfrm>
            <a:off x="1758190" y="653260"/>
            <a:ext cx="6400800" cy="1130300"/>
          </a:xfrm>
        </p:spPr>
        <p:txBody>
          <a:bodyPr>
            <a:normAutofit/>
          </a:bodyPr>
          <a:lstStyle/>
          <a:p>
            <a:r>
              <a:rPr lang="en-US" sz="3200" dirty="0">
                <a:ln w="3175" cmpd="sng">
                  <a:solidFill>
                    <a:schemeClr val="bg1"/>
                  </a:solidFill>
                </a:ln>
                <a:solidFill>
                  <a:schemeClr val="accent5">
                    <a:lumMod val="60000"/>
                    <a:lumOff val="40000"/>
                  </a:schemeClr>
                </a:solidFill>
              </a:rPr>
              <a:t>Huygens says “baloney”</a:t>
            </a:r>
          </a:p>
        </p:txBody>
      </p:sp>
      <p:pic>
        <p:nvPicPr>
          <p:cNvPr id="4" name="Picture 3" descr="Huygens">
            <a:extLst>
              <a:ext uri="{FF2B5EF4-FFF2-40B4-BE49-F238E27FC236}">
                <a16:creationId xmlns:a16="http://schemas.microsoft.com/office/drawing/2014/main" id="{E9B1475F-8E3B-4A81-AF7A-F3DFA174182E}"/>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053602" y="1386350"/>
            <a:ext cx="2443473" cy="2681696"/>
          </a:xfrm>
          <a:prstGeom prst="rect">
            <a:avLst/>
          </a:prstGeom>
          <a:noFill/>
          <a:ln>
            <a:noFill/>
          </a:ln>
        </p:spPr>
      </p:pic>
      <p:sp>
        <p:nvSpPr>
          <p:cNvPr id="10" name="Rectangle 9">
            <a:extLst>
              <a:ext uri="{FF2B5EF4-FFF2-40B4-BE49-F238E27FC236}">
                <a16:creationId xmlns:a16="http://schemas.microsoft.com/office/drawing/2014/main" id="{41939C40-4B66-4ADE-A94E-A4FD45FA95C7}"/>
              </a:ext>
            </a:extLst>
          </p:cNvPr>
          <p:cNvSpPr/>
          <p:nvPr/>
        </p:nvSpPr>
        <p:spPr>
          <a:xfrm>
            <a:off x="1534334" y="1783560"/>
            <a:ext cx="6137328" cy="4154984"/>
          </a:xfrm>
          <a:prstGeom prst="rect">
            <a:avLst/>
          </a:prstGeom>
        </p:spPr>
        <p:txBody>
          <a:bodyPr wrap="square">
            <a:spAutoFit/>
          </a:bodyPr>
          <a:lstStyle/>
          <a:p>
            <a:pPr indent="342900" algn="just"/>
            <a:r>
              <a:rPr lang="en-US" sz="2400" b="1" dirty="0">
                <a:ea typeface="Calibri" panose="020F0502020204030204" pitchFamily="34" charset="0"/>
                <a:cs typeface="Times New Roman" panose="02020603050405020304" pitchFamily="18" charset="0"/>
              </a:rPr>
              <a:t>Christiaan Huygens </a:t>
            </a:r>
            <a:r>
              <a:rPr lang="en-US" sz="2400" dirty="0">
                <a:ea typeface="Calibri" panose="020F0502020204030204" pitchFamily="34" charset="0"/>
                <a:cs typeface="Times New Roman" panose="02020603050405020304" pitchFamily="18" charset="0"/>
              </a:rPr>
              <a:t>(1629-1695) visited Newton in 1689.   </a:t>
            </a:r>
            <a:endParaRPr lang="en-US" sz="2400" dirty="0"/>
          </a:p>
          <a:p>
            <a:pPr indent="342900" algn="just"/>
            <a:r>
              <a:rPr lang="en-US" sz="2400" dirty="0">
                <a:ea typeface="Times New Roman" panose="02020603050405020304" pitchFamily="18" charset="0"/>
              </a:rPr>
              <a:t>On his return to Holland in </a:t>
            </a:r>
            <a:r>
              <a:rPr lang="en-US" sz="2400" dirty="0">
                <a:solidFill>
                  <a:srgbClr val="FF0000"/>
                </a:solidFill>
                <a:ea typeface="Times New Roman" panose="02020603050405020304" pitchFamily="18" charset="0"/>
              </a:rPr>
              <a:t>1690</a:t>
            </a:r>
            <a:r>
              <a:rPr lang="en-US" sz="2400" dirty="0">
                <a:ea typeface="Times New Roman" panose="02020603050405020304" pitchFamily="18" charset="0"/>
              </a:rPr>
              <a:t> he published his own treatise in which he proposed light was </a:t>
            </a:r>
            <a:r>
              <a:rPr lang="en-US" sz="2400" i="1" dirty="0">
                <a:ea typeface="Times New Roman" panose="02020603050405020304" pitchFamily="18" charset="0"/>
              </a:rPr>
              <a:t>not</a:t>
            </a:r>
            <a:r>
              <a:rPr lang="en-US" sz="2400" dirty="0">
                <a:ea typeface="Times New Roman" panose="02020603050405020304" pitchFamily="18" charset="0"/>
              </a:rPr>
              <a:t> corpuscular, but rather made up of longitudinal (ocean-like) waves. The immense reputation of Newton led to rejection of any theory which he rejected, and to the early adoption of the corpuscular theory over wave ideas. </a:t>
            </a:r>
          </a:p>
        </p:txBody>
      </p:sp>
      <p:pic>
        <p:nvPicPr>
          <p:cNvPr id="5" name="Picture 4" descr="A close - up of a logo&#10;&#10;Description automatically generated with low confidence">
            <a:extLst>
              <a:ext uri="{FF2B5EF4-FFF2-40B4-BE49-F238E27FC236}">
                <a16:creationId xmlns:a16="http://schemas.microsoft.com/office/drawing/2014/main" id="{59C839DE-3915-4E94-B459-36CF6E060244}"/>
              </a:ext>
            </a:extLst>
          </p:cNvPr>
          <p:cNvPicPr>
            <a:picLocks noChangeAspect="1"/>
          </p:cNvPicPr>
          <p:nvPr/>
        </p:nvPicPr>
        <p:blipFill>
          <a:blip r:embed="rId6">
            <a:alphaModFix/>
          </a:blip>
          <a:stretch>
            <a:fillRect/>
          </a:stretch>
        </p:blipFill>
        <p:spPr>
          <a:xfrm>
            <a:off x="8053602" y="4295128"/>
            <a:ext cx="1382228" cy="1366521"/>
          </a:xfrm>
          <a:prstGeom prst="rect">
            <a:avLst/>
          </a:prstGeom>
          <a:ln>
            <a:noFill/>
          </a:ln>
        </p:spPr>
      </p:pic>
      <p:pic>
        <p:nvPicPr>
          <p:cNvPr id="6" name="Recorded Sound">
            <a:hlinkClick r:id="" action="ppaction://media"/>
            <a:extLst>
              <a:ext uri="{FF2B5EF4-FFF2-40B4-BE49-F238E27FC236}">
                <a16:creationId xmlns:a16="http://schemas.microsoft.com/office/drawing/2014/main" id="{4DC3F6C5-7CE8-40F0-9883-DAF6023C2A8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81799" y="5328944"/>
            <a:ext cx="609600" cy="609600"/>
          </a:xfrm>
          <a:prstGeom prst="rect">
            <a:avLst/>
          </a:prstGeom>
        </p:spPr>
      </p:pic>
    </p:spTree>
    <p:extLst>
      <p:ext uri="{BB962C8B-B14F-4D97-AF65-F5344CB8AC3E}">
        <p14:creationId xmlns:p14="http://schemas.microsoft.com/office/powerpoint/2010/main" val="3949133795"/>
      </p:ext>
    </p:extLst>
  </p:cSld>
  <p:clrMapOvr>
    <a:masterClrMapping/>
  </p:clrMapOvr>
  <p:transition spd="slow" advClick="0" advTm="5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uguer">
            <a:extLst>
              <a:ext uri="{FF2B5EF4-FFF2-40B4-BE49-F238E27FC236}">
                <a16:creationId xmlns:a16="http://schemas.microsoft.com/office/drawing/2014/main" id="{04B4D81E-2183-49CC-9210-D03516E19CC3}"/>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211842" y="1284488"/>
            <a:ext cx="1525043" cy="2029694"/>
          </a:xfrm>
          <a:prstGeom prst="rect">
            <a:avLst/>
          </a:prstGeom>
          <a:noFill/>
          <a:ln>
            <a:noFill/>
          </a:ln>
        </p:spPr>
      </p:pic>
      <p:sp>
        <p:nvSpPr>
          <p:cNvPr id="6" name="Rectangle 2">
            <a:extLst>
              <a:ext uri="{FF2B5EF4-FFF2-40B4-BE49-F238E27FC236}">
                <a16:creationId xmlns:a16="http://schemas.microsoft.com/office/drawing/2014/main" id="{129BB20C-320D-445F-9A5D-D5C2C3D5FC59}"/>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7" name="Rectangle 3">
            <a:extLst>
              <a:ext uri="{FF2B5EF4-FFF2-40B4-BE49-F238E27FC236}">
                <a16:creationId xmlns:a16="http://schemas.microsoft.com/office/drawing/2014/main" id="{A3007ADC-B09F-4363-BE0B-A5963323D433}"/>
              </a:ext>
            </a:extLst>
          </p:cNvPr>
          <p:cNvSpPr>
            <a:spLocks noChangeArrowheads="1"/>
          </p:cNvSpPr>
          <p:nvPr/>
        </p:nvSpPr>
        <p:spPr bwMode="auto">
          <a:xfrm>
            <a:off x="2342163" y="1497413"/>
            <a:ext cx="6739844" cy="1546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400" b="1" dirty="0">
                <a:ea typeface="Calibri" panose="020F0502020204030204" pitchFamily="34" charset="0"/>
                <a:cs typeface="Times New Roman" panose="02020603050405020304" pitchFamily="18" charset="0"/>
              </a:rPr>
              <a:t>Pierre Bouguer (1698-1758)</a:t>
            </a:r>
            <a:r>
              <a:rPr lang="en-US" altLang="en-US" sz="2400" dirty="0">
                <a:ea typeface="Calibri" panose="020F0502020204030204" pitchFamily="34" charset="0"/>
                <a:cs typeface="Times New Roman" panose="02020603050405020304" pitchFamily="18" charset="0"/>
              </a:rPr>
              <a:t> in </a:t>
            </a:r>
            <a:r>
              <a:rPr lang="en-US" altLang="en-US" sz="2400" dirty="0">
                <a:solidFill>
                  <a:srgbClr val="FF0000"/>
                </a:solidFill>
                <a:ea typeface="Calibri" panose="020F0502020204030204" pitchFamily="34" charset="0"/>
                <a:cs typeface="Times New Roman" panose="02020603050405020304" pitchFamily="18" charset="0"/>
              </a:rPr>
              <a:t>1729</a:t>
            </a:r>
            <a:r>
              <a:rPr lang="en-US" altLang="en-US" sz="2400" dirty="0">
                <a:ea typeface="Calibri" panose="020F0502020204030204" pitchFamily="34" charset="0"/>
                <a:cs typeface="Times New Roman" panose="02020603050405020304" pitchFamily="18" charset="0"/>
              </a:rPr>
              <a:t> first discovered the law of exponential decay of light intensity through an absorbing medium (in his case, the atmosphere). </a:t>
            </a:r>
            <a:endParaRPr lang="en-US" altLang="en-US" sz="2400" dirty="0"/>
          </a:p>
        </p:txBody>
      </p:sp>
      <p:pic>
        <p:nvPicPr>
          <p:cNvPr id="9" name="Picture 8" descr="Lambert">
            <a:extLst>
              <a:ext uri="{FF2B5EF4-FFF2-40B4-BE49-F238E27FC236}">
                <a16:creationId xmlns:a16="http://schemas.microsoft.com/office/drawing/2014/main" id="{253EB5DE-2E4B-42DB-9200-D4BDADBA8A82}"/>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04378" y="3652844"/>
            <a:ext cx="1756775" cy="2008242"/>
          </a:xfrm>
          <a:prstGeom prst="rect">
            <a:avLst/>
          </a:prstGeom>
          <a:noFill/>
          <a:ln>
            <a:noFill/>
          </a:ln>
        </p:spPr>
      </p:pic>
      <p:sp>
        <p:nvSpPr>
          <p:cNvPr id="13" name="Rectangle 12">
            <a:extLst>
              <a:ext uri="{FF2B5EF4-FFF2-40B4-BE49-F238E27FC236}">
                <a16:creationId xmlns:a16="http://schemas.microsoft.com/office/drawing/2014/main" id="{F4533127-1B66-4AE0-8B02-65CC096AED29}"/>
              </a:ext>
            </a:extLst>
          </p:cNvPr>
          <p:cNvSpPr/>
          <p:nvPr/>
        </p:nvSpPr>
        <p:spPr>
          <a:xfrm>
            <a:off x="2884603" y="3513523"/>
            <a:ext cx="7852282" cy="2677656"/>
          </a:xfrm>
          <a:prstGeom prst="rect">
            <a:avLst/>
          </a:prstGeom>
        </p:spPr>
        <p:txBody>
          <a:bodyPr wrap="square">
            <a:spAutoFit/>
          </a:bodyPr>
          <a:lstStyle/>
          <a:p>
            <a:pPr algn="just"/>
            <a:r>
              <a:rPr lang="en-US" sz="2400" b="1" dirty="0">
                <a:ea typeface="Calibri" panose="020F0502020204030204" pitchFamily="34" charset="0"/>
              </a:rPr>
              <a:t>Johann Heinrich Lambert (1728-1777) </a:t>
            </a:r>
            <a:r>
              <a:rPr lang="en-US" sz="2400" dirty="0">
                <a:ea typeface="Calibri" panose="020F0502020204030204" pitchFamily="34" charset="0"/>
              </a:rPr>
              <a:t>in </a:t>
            </a:r>
            <a:r>
              <a:rPr lang="en-US" sz="2400" dirty="0">
                <a:solidFill>
                  <a:srgbClr val="FF0000"/>
                </a:solidFill>
                <a:ea typeface="Calibri" panose="020F0502020204030204" pitchFamily="34" charset="0"/>
              </a:rPr>
              <a:t>1758</a:t>
            </a:r>
            <a:r>
              <a:rPr lang="en-US" sz="2400" dirty="0">
                <a:ea typeface="Calibri" panose="020F0502020204030204" pitchFamily="34" charset="0"/>
              </a:rPr>
              <a:t> also described the exponential decay of light, and in 1760 his book </a:t>
            </a:r>
            <a:r>
              <a:rPr lang="en-US" sz="2400" i="1" dirty="0" err="1">
                <a:ea typeface="Calibri" panose="020F0502020204030204" pitchFamily="34" charset="0"/>
              </a:rPr>
              <a:t>Photometrie</a:t>
            </a:r>
            <a:r>
              <a:rPr lang="en-US" sz="2400" dirty="0">
                <a:ea typeface="Calibri" panose="020F0502020204030204" pitchFamily="34" charset="0"/>
              </a:rPr>
              <a:t> described the exponential decay as well as the cosine dependence of the emission from a diffuse surface. (He was the first to prove that </a:t>
            </a:r>
            <a:r>
              <a:rPr lang="en-US" sz="2400" dirty="0">
                <a:latin typeface="Symbol" panose="05050102010706020507" pitchFamily="18" charset="2"/>
                <a:ea typeface="Calibri" panose="020F0502020204030204" pitchFamily="34" charset="0"/>
                <a:cs typeface="Times New Roman" panose="02020603050405020304" pitchFamily="18" charset="0"/>
              </a:rPr>
              <a:t>p</a:t>
            </a:r>
            <a:r>
              <a:rPr lang="en-US" sz="2400" dirty="0">
                <a:ea typeface="Calibri" panose="020F0502020204030204" pitchFamily="34" charset="0"/>
                <a:cs typeface="Times New Roman" panose="02020603050405020304" pitchFamily="18" charset="0"/>
              </a:rPr>
              <a:t> </a:t>
            </a:r>
            <a:r>
              <a:rPr lang="en-US" sz="2400" dirty="0">
                <a:ea typeface="Calibri" panose="020F0502020204030204" pitchFamily="34" charset="0"/>
              </a:rPr>
              <a:t>was an irrational number.) </a:t>
            </a:r>
            <a:endParaRPr lang="en-US" sz="2400" dirty="0"/>
          </a:p>
        </p:txBody>
      </p:sp>
      <p:sp>
        <p:nvSpPr>
          <p:cNvPr id="3" name="TextBox 2">
            <a:extLst>
              <a:ext uri="{FF2B5EF4-FFF2-40B4-BE49-F238E27FC236}">
                <a16:creationId xmlns:a16="http://schemas.microsoft.com/office/drawing/2014/main" id="{9E9F9C61-538D-4B9D-A535-05F3C112CF4C}"/>
              </a:ext>
            </a:extLst>
          </p:cNvPr>
          <p:cNvSpPr txBox="1"/>
          <p:nvPr/>
        </p:nvSpPr>
        <p:spPr>
          <a:xfrm>
            <a:off x="1524001" y="585032"/>
            <a:ext cx="9619280" cy="584775"/>
          </a:xfrm>
          <a:prstGeom prst="rect">
            <a:avLst/>
          </a:prstGeom>
          <a:noFill/>
        </p:spPr>
        <p:txBody>
          <a:bodyPr wrap="square" rtlCol="0">
            <a:spAutoFit/>
          </a:bodyPr>
          <a:lstStyle/>
          <a:p>
            <a:r>
              <a:rPr lang="en-US" sz="3200" dirty="0">
                <a:ln>
                  <a:solidFill>
                    <a:schemeClr val="bg1"/>
                  </a:solidFill>
                </a:ln>
                <a:solidFill>
                  <a:srgbClr val="FFC000"/>
                </a:solidFill>
              </a:rPr>
              <a:t>LIGHT FADES WHEN PASSING THROUGH MATTER</a:t>
            </a:r>
          </a:p>
        </p:txBody>
      </p:sp>
      <p:pic>
        <p:nvPicPr>
          <p:cNvPr id="5" name="Recorded Sound">
            <a:hlinkClick r:id="" action="ppaction://media"/>
            <a:extLst>
              <a:ext uri="{FF2B5EF4-FFF2-40B4-BE49-F238E27FC236}">
                <a16:creationId xmlns:a16="http://schemas.microsoft.com/office/drawing/2014/main" id="{FC36305A-E0D3-4555-81F2-BFEEE354C31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06334" y="5270793"/>
            <a:ext cx="609600" cy="609600"/>
          </a:xfrm>
          <a:prstGeom prst="rect">
            <a:avLst/>
          </a:prstGeom>
        </p:spPr>
      </p:pic>
    </p:spTree>
    <p:extLst>
      <p:ext uri="{BB962C8B-B14F-4D97-AF65-F5344CB8AC3E}">
        <p14:creationId xmlns:p14="http://schemas.microsoft.com/office/powerpoint/2010/main" val="3487992365"/>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9B4D0-BAAD-4B8E-8612-185DC0B8C955}"/>
              </a:ext>
            </a:extLst>
          </p:cNvPr>
          <p:cNvSpPr>
            <a:spLocks noGrp="1"/>
          </p:cNvSpPr>
          <p:nvPr>
            <p:ph type="title"/>
          </p:nvPr>
        </p:nvSpPr>
        <p:spPr>
          <a:xfrm>
            <a:off x="1789184" y="930436"/>
            <a:ext cx="8315709" cy="1130300"/>
          </a:xfrm>
        </p:spPr>
        <p:txBody>
          <a:bodyPr>
            <a:normAutofit fontScale="90000"/>
          </a:bodyPr>
          <a:lstStyle/>
          <a:p>
            <a:r>
              <a:rPr lang="en-US" dirty="0">
                <a:ln w="3175" cmpd="sng">
                  <a:solidFill>
                    <a:schemeClr val="bg1"/>
                  </a:solidFill>
                </a:ln>
                <a:solidFill>
                  <a:srgbClr val="FFC000"/>
                </a:solidFill>
              </a:rPr>
              <a:t>Prevost proves WE are ALL radiating right now!</a:t>
            </a:r>
          </a:p>
        </p:txBody>
      </p:sp>
      <p:pic>
        <p:nvPicPr>
          <p:cNvPr id="4" name="Picture 3" descr="Prevost">
            <a:extLst>
              <a:ext uri="{FF2B5EF4-FFF2-40B4-BE49-F238E27FC236}">
                <a16:creationId xmlns:a16="http://schemas.microsoft.com/office/drawing/2014/main" id="{90D46478-65D0-4A0A-BEC3-D90E9446FFB1}"/>
              </a:ext>
            </a:extLst>
          </p:cNvPr>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5876" b="8475"/>
          <a:stretch>
            <a:fillRect/>
          </a:stretch>
        </p:blipFill>
        <p:spPr bwMode="auto">
          <a:xfrm>
            <a:off x="1952786" y="2417736"/>
            <a:ext cx="2696706" cy="2944678"/>
          </a:xfrm>
          <a:prstGeom prst="rect">
            <a:avLst/>
          </a:prstGeom>
          <a:noFill/>
          <a:ln>
            <a:noFill/>
          </a:ln>
        </p:spPr>
      </p:pic>
      <p:sp>
        <p:nvSpPr>
          <p:cNvPr id="6" name="Rectangle 5">
            <a:extLst>
              <a:ext uri="{FF2B5EF4-FFF2-40B4-BE49-F238E27FC236}">
                <a16:creationId xmlns:a16="http://schemas.microsoft.com/office/drawing/2014/main" id="{53763FA5-7F2C-46F7-9BFC-C556D6E1297E}"/>
              </a:ext>
            </a:extLst>
          </p:cNvPr>
          <p:cNvSpPr/>
          <p:nvPr/>
        </p:nvSpPr>
        <p:spPr>
          <a:xfrm>
            <a:off x="5333342" y="2417736"/>
            <a:ext cx="3786542" cy="2677656"/>
          </a:xfrm>
          <a:prstGeom prst="rect">
            <a:avLst/>
          </a:prstGeom>
        </p:spPr>
        <p:txBody>
          <a:bodyPr wrap="square">
            <a:spAutoFit/>
          </a:bodyPr>
          <a:lstStyle/>
          <a:p>
            <a:pPr algn="just"/>
            <a:r>
              <a:rPr lang="en-US" sz="2400" b="1" dirty="0">
                <a:ea typeface="Calibri" panose="020F0502020204030204" pitchFamily="34" charset="0"/>
              </a:rPr>
              <a:t>Pierre Prevost (1759-1839) </a:t>
            </a:r>
            <a:r>
              <a:rPr lang="en-US" sz="2400" dirty="0">
                <a:ea typeface="Calibri" panose="020F0502020204030204" pitchFamily="34" charset="0"/>
              </a:rPr>
              <a:t>proposed in </a:t>
            </a:r>
            <a:r>
              <a:rPr lang="en-US" sz="2400" dirty="0">
                <a:solidFill>
                  <a:srgbClr val="FF0000"/>
                </a:solidFill>
                <a:ea typeface="Calibri" panose="020F0502020204030204" pitchFamily="34" charset="0"/>
              </a:rPr>
              <a:t>1791</a:t>
            </a:r>
            <a:r>
              <a:rPr lang="en-US" sz="2400" dirty="0">
                <a:ea typeface="Calibri" panose="020F0502020204030204" pitchFamily="34" charset="0"/>
              </a:rPr>
              <a:t> that </a:t>
            </a:r>
            <a:r>
              <a:rPr lang="en-US" sz="2400" i="1" dirty="0">
                <a:ea typeface="Calibri" panose="020F0502020204030204" pitchFamily="34" charset="0"/>
              </a:rPr>
              <a:t>all</a:t>
            </a:r>
            <a:r>
              <a:rPr lang="en-US" sz="2400" dirty="0">
                <a:ea typeface="Calibri" panose="020F0502020204030204" pitchFamily="34" charset="0"/>
              </a:rPr>
              <a:t> bodies emit radiation all the time, regardless of their surroundings (</a:t>
            </a:r>
            <a:r>
              <a:rPr lang="en-US" sz="2400" i="1" dirty="0">
                <a:ea typeface="Calibri" panose="020F0502020204030204" pitchFamily="34" charset="0"/>
              </a:rPr>
              <a:t>Prevost’s Law</a:t>
            </a:r>
            <a:r>
              <a:rPr lang="en-US" sz="2400" dirty="0">
                <a:ea typeface="Calibri" panose="020F0502020204030204" pitchFamily="34" charset="0"/>
              </a:rPr>
              <a:t>) </a:t>
            </a:r>
            <a:endParaRPr lang="en-US" sz="2400" dirty="0"/>
          </a:p>
        </p:txBody>
      </p:sp>
      <p:pic>
        <p:nvPicPr>
          <p:cNvPr id="5" name="Recorded Sound">
            <a:hlinkClick r:id="" action="ppaction://media"/>
            <a:extLst>
              <a:ext uri="{FF2B5EF4-FFF2-40B4-BE49-F238E27FC236}">
                <a16:creationId xmlns:a16="http://schemas.microsoft.com/office/drawing/2014/main" id="{2E3B69BE-9F8A-44A1-A531-8A455EAEAA2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01265" y="5362414"/>
            <a:ext cx="609600" cy="609600"/>
          </a:xfrm>
          <a:prstGeom prst="rect">
            <a:avLst/>
          </a:prstGeom>
        </p:spPr>
      </p:pic>
    </p:spTree>
    <p:extLst>
      <p:ext uri="{BB962C8B-B14F-4D97-AF65-F5344CB8AC3E}">
        <p14:creationId xmlns:p14="http://schemas.microsoft.com/office/powerpoint/2010/main" val="1059394451"/>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CD75-0F9E-4029-B04F-B34A8C54E8BC}"/>
              </a:ext>
            </a:extLst>
          </p:cNvPr>
          <p:cNvSpPr>
            <a:spLocks noGrp="1"/>
          </p:cNvSpPr>
          <p:nvPr>
            <p:ph type="title"/>
          </p:nvPr>
        </p:nvSpPr>
        <p:spPr>
          <a:xfrm>
            <a:off x="1194649" y="915076"/>
            <a:ext cx="6223967" cy="1130300"/>
          </a:xfrm>
        </p:spPr>
        <p:txBody>
          <a:bodyPr>
            <a:normAutofit fontScale="90000"/>
          </a:bodyPr>
          <a:lstStyle/>
          <a:p>
            <a:r>
              <a:rPr lang="en-US" dirty="0">
                <a:ln w="3175" cmpd="sng">
                  <a:solidFill>
                    <a:schemeClr val="bg1"/>
                  </a:solidFill>
                </a:ln>
                <a:solidFill>
                  <a:schemeClr val="accent5">
                    <a:lumMod val="60000"/>
                    <a:lumOff val="40000"/>
                  </a:schemeClr>
                </a:solidFill>
              </a:rPr>
              <a:t>There’s more to the spectrum than we can see!</a:t>
            </a:r>
          </a:p>
        </p:txBody>
      </p:sp>
      <p:pic>
        <p:nvPicPr>
          <p:cNvPr id="4" name="Picture 3" descr="Herschel">
            <a:extLst>
              <a:ext uri="{FF2B5EF4-FFF2-40B4-BE49-F238E27FC236}">
                <a16:creationId xmlns:a16="http://schemas.microsoft.com/office/drawing/2014/main" id="{F141D692-AC27-494B-A570-211D23D818E7}"/>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167608" y="915076"/>
            <a:ext cx="2247254" cy="2415646"/>
          </a:xfrm>
          <a:prstGeom prst="rect">
            <a:avLst/>
          </a:prstGeom>
          <a:noFill/>
          <a:ln>
            <a:noFill/>
          </a:ln>
        </p:spPr>
      </p:pic>
      <p:sp>
        <p:nvSpPr>
          <p:cNvPr id="6" name="Rectangle 5">
            <a:extLst>
              <a:ext uri="{FF2B5EF4-FFF2-40B4-BE49-F238E27FC236}">
                <a16:creationId xmlns:a16="http://schemas.microsoft.com/office/drawing/2014/main" id="{396D4CCD-56BC-44D8-A1BF-3214E5901A3D}"/>
              </a:ext>
            </a:extLst>
          </p:cNvPr>
          <p:cNvSpPr/>
          <p:nvPr/>
        </p:nvSpPr>
        <p:spPr>
          <a:xfrm>
            <a:off x="3448076" y="3260786"/>
            <a:ext cx="6160872" cy="2677656"/>
          </a:xfrm>
          <a:prstGeom prst="rect">
            <a:avLst/>
          </a:prstGeom>
        </p:spPr>
        <p:txBody>
          <a:bodyPr wrap="square">
            <a:spAutoFit/>
          </a:bodyPr>
          <a:lstStyle/>
          <a:p>
            <a:pPr algn="just"/>
            <a:r>
              <a:rPr lang="en-US" sz="2400" dirty="0">
                <a:ea typeface="Calibri" panose="020F0502020204030204" pitchFamily="34" charset="0"/>
                <a:cs typeface="Times New Roman" panose="02020603050405020304" pitchFamily="18" charset="0"/>
              </a:rPr>
              <a:t>sunlight by passing it through a prism and holding a thermometer just beyond the red end of the visible spectrum. It showed a higher temperature than the visible spectrum, implying energy in the then unknown infrared portion of the spectrum. </a:t>
            </a:r>
            <a:endParaRPr lang="en-US" sz="2400" dirty="0"/>
          </a:p>
        </p:txBody>
      </p:sp>
      <p:pic>
        <p:nvPicPr>
          <p:cNvPr id="7" name="Picture 6" descr="A picture containing drawing&#10;&#10;Description automatically generated">
            <a:extLst>
              <a:ext uri="{FF2B5EF4-FFF2-40B4-BE49-F238E27FC236}">
                <a16:creationId xmlns:a16="http://schemas.microsoft.com/office/drawing/2014/main" id="{BA88969B-C008-4C95-AD20-9A0F1697691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957512" y="2203319"/>
            <a:ext cx="2067447" cy="2451362"/>
          </a:xfrm>
          <a:prstGeom prst="rect">
            <a:avLst/>
          </a:prstGeom>
        </p:spPr>
      </p:pic>
      <p:sp>
        <p:nvSpPr>
          <p:cNvPr id="3" name="TextBox 2">
            <a:extLst>
              <a:ext uri="{FF2B5EF4-FFF2-40B4-BE49-F238E27FC236}">
                <a16:creationId xmlns:a16="http://schemas.microsoft.com/office/drawing/2014/main" id="{E5EE0D24-0E0A-4BD3-81D4-A2BA5B1E1B8D}"/>
              </a:ext>
            </a:extLst>
          </p:cNvPr>
          <p:cNvSpPr txBox="1"/>
          <p:nvPr/>
        </p:nvSpPr>
        <p:spPr>
          <a:xfrm>
            <a:off x="3463575" y="2139101"/>
            <a:ext cx="4688533" cy="1200329"/>
          </a:xfrm>
          <a:prstGeom prst="rect">
            <a:avLst/>
          </a:prstGeom>
          <a:noFill/>
        </p:spPr>
        <p:txBody>
          <a:bodyPr wrap="square" rtlCol="0">
            <a:spAutoFit/>
          </a:bodyPr>
          <a:lstStyle/>
          <a:p>
            <a:pPr algn="just"/>
            <a:r>
              <a:rPr lang="en-US" sz="2400" dirty="0">
                <a:ea typeface="Calibri" panose="020F0502020204030204" pitchFamily="34" charset="0"/>
                <a:cs typeface="Times New Roman" panose="02020603050405020304" pitchFamily="18" charset="0"/>
              </a:rPr>
              <a:t>In </a:t>
            </a:r>
            <a:r>
              <a:rPr lang="en-US" sz="2400" dirty="0">
                <a:solidFill>
                  <a:srgbClr val="FF0000"/>
                </a:solidFill>
                <a:ea typeface="Calibri" panose="020F0502020204030204" pitchFamily="34" charset="0"/>
                <a:cs typeface="Times New Roman" panose="02020603050405020304" pitchFamily="18" charset="0"/>
              </a:rPr>
              <a:t>1800</a:t>
            </a:r>
            <a:r>
              <a:rPr lang="en-US" sz="2400" dirty="0">
                <a:ea typeface="Calibri" panose="020F0502020204030204" pitchFamily="34" charset="0"/>
                <a:cs typeface="Times New Roman" panose="02020603050405020304" pitchFamily="18" charset="0"/>
              </a:rPr>
              <a:t>, Sir William Herschel (1738-1822) discovered the presence of infrared energy in</a:t>
            </a:r>
            <a:endParaRPr lang="en-US" sz="2400" dirty="0"/>
          </a:p>
        </p:txBody>
      </p:sp>
      <p:pic>
        <p:nvPicPr>
          <p:cNvPr id="8" name="Recorded Sound">
            <a:hlinkClick r:id="" action="ppaction://media"/>
            <a:extLst>
              <a:ext uri="{FF2B5EF4-FFF2-40B4-BE49-F238E27FC236}">
                <a16:creationId xmlns:a16="http://schemas.microsoft.com/office/drawing/2014/main" id="{F9A6AF26-6E76-49B9-9D82-24A2DC47E89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52173" y="5440356"/>
            <a:ext cx="609600" cy="609600"/>
          </a:xfrm>
          <a:prstGeom prst="rect">
            <a:avLst/>
          </a:prstGeom>
        </p:spPr>
      </p:pic>
    </p:spTree>
    <p:extLst>
      <p:ext uri="{BB962C8B-B14F-4D97-AF65-F5344CB8AC3E}">
        <p14:creationId xmlns:p14="http://schemas.microsoft.com/office/powerpoint/2010/main" val="3673064431"/>
      </p:ext>
    </p:extLst>
  </p:cSld>
  <p:clrMapOvr>
    <a:masterClrMapping/>
  </p:clrMapOvr>
  <p:transition spd="slow" advClick="0" advTm="5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bili">
            <a:extLst>
              <a:ext uri="{FF2B5EF4-FFF2-40B4-BE49-F238E27FC236}">
                <a16:creationId xmlns:a16="http://schemas.microsoft.com/office/drawing/2014/main" id="{823B2833-98E1-4D0D-AC6C-0FC8ECD038D9}"/>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88908" y="1752218"/>
            <a:ext cx="1328737" cy="1651190"/>
          </a:xfrm>
          <a:prstGeom prst="rect">
            <a:avLst/>
          </a:prstGeom>
          <a:noFill/>
          <a:ln>
            <a:noFill/>
          </a:ln>
        </p:spPr>
      </p:pic>
      <p:pic>
        <p:nvPicPr>
          <p:cNvPr id="5" name="Picture 4" descr="Melloni">
            <a:extLst>
              <a:ext uri="{FF2B5EF4-FFF2-40B4-BE49-F238E27FC236}">
                <a16:creationId xmlns:a16="http://schemas.microsoft.com/office/drawing/2014/main" id="{831DD55F-DC56-421F-8156-88572DED6F3D}"/>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42935" y="3951101"/>
            <a:ext cx="1328736" cy="1651189"/>
          </a:xfrm>
          <a:prstGeom prst="rect">
            <a:avLst/>
          </a:prstGeom>
          <a:noFill/>
          <a:ln>
            <a:noFill/>
          </a:ln>
        </p:spPr>
      </p:pic>
      <p:sp>
        <p:nvSpPr>
          <p:cNvPr id="10" name="Rectangle 9">
            <a:extLst>
              <a:ext uri="{FF2B5EF4-FFF2-40B4-BE49-F238E27FC236}">
                <a16:creationId xmlns:a16="http://schemas.microsoft.com/office/drawing/2014/main" id="{564E498A-3004-4EBD-8E6C-EB55F493B0B4}"/>
              </a:ext>
            </a:extLst>
          </p:cNvPr>
          <p:cNvSpPr/>
          <p:nvPr/>
        </p:nvSpPr>
        <p:spPr>
          <a:xfrm>
            <a:off x="3056765" y="1663159"/>
            <a:ext cx="6180226" cy="4301755"/>
          </a:xfrm>
          <a:prstGeom prst="rect">
            <a:avLst/>
          </a:prstGeom>
        </p:spPr>
        <p:txBody>
          <a:bodyPr wrap="square">
            <a:spAutoFit/>
          </a:bodyPr>
          <a:lstStyle/>
          <a:p>
            <a:pPr algn="just">
              <a:lnSpc>
                <a:spcPct val="115000"/>
              </a:lnSpc>
              <a:spcAft>
                <a:spcPts val="750"/>
              </a:spcAft>
            </a:pPr>
            <a:r>
              <a:rPr lang="en-US" sz="2400" b="1" dirty="0">
                <a:ea typeface="Calibri" panose="020F0502020204030204" pitchFamily="34" charset="0"/>
                <a:cs typeface="Times New Roman" panose="02020603050405020304" pitchFamily="18" charset="0"/>
              </a:rPr>
              <a:t>Leopoldo Nobili (1784-1835) </a:t>
            </a:r>
            <a:r>
              <a:rPr lang="en-US" sz="2400" dirty="0">
                <a:ea typeface="Calibri" panose="020F0502020204030204" pitchFamily="34" charset="0"/>
                <a:cs typeface="Times New Roman" panose="02020603050405020304" pitchFamily="18" charset="0"/>
              </a:rPr>
              <a:t>and </a:t>
            </a:r>
            <a:r>
              <a:rPr lang="en-US" sz="2400" b="1" dirty="0">
                <a:ea typeface="Calibri" panose="020F0502020204030204" pitchFamily="34" charset="0"/>
                <a:cs typeface="Times New Roman" panose="02020603050405020304" pitchFamily="18" charset="0"/>
              </a:rPr>
              <a:t>Macedonio Melloni (1798-1854) </a:t>
            </a:r>
            <a:r>
              <a:rPr lang="en-US" sz="2400" dirty="0">
                <a:ea typeface="Calibri" panose="020F0502020204030204" pitchFamily="34" charset="0"/>
                <a:cs typeface="Times New Roman" panose="02020603050405020304" pitchFamily="18" charset="0"/>
              </a:rPr>
              <a:t>developed a thermopile-based radiometer and measured radiation from various sources. They showed (1831) that different surfaces emitted differing amounts of radiation at the same temperature, and that the radiometer reacted similarly to light sources and heated surfaces.</a:t>
            </a:r>
          </a:p>
        </p:txBody>
      </p:sp>
      <p:cxnSp>
        <p:nvCxnSpPr>
          <p:cNvPr id="17" name="Straight Arrow Connector 16">
            <a:extLst>
              <a:ext uri="{FF2B5EF4-FFF2-40B4-BE49-F238E27FC236}">
                <a16:creationId xmlns:a16="http://schemas.microsoft.com/office/drawing/2014/main" id="{3228F4A0-E900-4AD8-9175-1062AEF1BF50}"/>
              </a:ext>
            </a:extLst>
          </p:cNvPr>
          <p:cNvCxnSpPr>
            <a:cxnSpLocks/>
            <a:endCxn id="4" idx="3"/>
          </p:cNvCxnSpPr>
          <p:nvPr/>
        </p:nvCxnSpPr>
        <p:spPr>
          <a:xfrm flipH="1">
            <a:off x="2617645" y="1917295"/>
            <a:ext cx="439119" cy="660518"/>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4BF7108-1FEC-4A99-8198-59A2C3E965F2}"/>
              </a:ext>
            </a:extLst>
          </p:cNvPr>
          <p:cNvSpPr txBox="1"/>
          <p:nvPr/>
        </p:nvSpPr>
        <p:spPr>
          <a:xfrm>
            <a:off x="1148673" y="503403"/>
            <a:ext cx="8323929" cy="1077218"/>
          </a:xfrm>
          <a:prstGeom prst="rect">
            <a:avLst/>
          </a:prstGeom>
          <a:noFill/>
        </p:spPr>
        <p:txBody>
          <a:bodyPr wrap="square" rtlCol="0">
            <a:spAutoFit/>
          </a:bodyPr>
          <a:lstStyle/>
          <a:p>
            <a:r>
              <a:rPr lang="en-US" sz="3200" dirty="0">
                <a:ln>
                  <a:solidFill>
                    <a:schemeClr val="bg1"/>
                  </a:solidFill>
                </a:ln>
                <a:solidFill>
                  <a:srgbClr val="FFC000"/>
                </a:solidFill>
              </a:rPr>
              <a:t>NOBILI AND MELLONI SHOW THAT LIGHT AND RADIANT ENERGY ACT THE SAME</a:t>
            </a:r>
          </a:p>
        </p:txBody>
      </p:sp>
      <p:pic>
        <p:nvPicPr>
          <p:cNvPr id="21" name="Picture 20" descr="A picture containing table, small, photo, sitting&#10;&#10;Description automatically generated">
            <a:extLst>
              <a:ext uri="{FF2B5EF4-FFF2-40B4-BE49-F238E27FC236}">
                <a16:creationId xmlns:a16="http://schemas.microsoft.com/office/drawing/2014/main" id="{DE2F15D1-8EC7-4658-9061-0F65CF6659E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20000"/>
                    </a14:imgEffect>
                  </a14:imgLayer>
                </a14:imgProps>
              </a:ext>
            </a:extLst>
          </a:blip>
          <a:stretch>
            <a:fillRect/>
          </a:stretch>
        </p:blipFill>
        <p:spPr>
          <a:xfrm>
            <a:off x="9472602" y="1834298"/>
            <a:ext cx="2230544" cy="1487029"/>
          </a:xfrm>
          <a:prstGeom prst="rect">
            <a:avLst/>
          </a:prstGeom>
        </p:spPr>
      </p:pic>
      <p:cxnSp>
        <p:nvCxnSpPr>
          <p:cNvPr id="11" name="Straight Arrow Connector 10">
            <a:extLst>
              <a:ext uri="{FF2B5EF4-FFF2-40B4-BE49-F238E27FC236}">
                <a16:creationId xmlns:a16="http://schemas.microsoft.com/office/drawing/2014/main" id="{056F686D-55E6-485C-8EAC-429B999112AA}"/>
              </a:ext>
            </a:extLst>
          </p:cNvPr>
          <p:cNvCxnSpPr>
            <a:cxnSpLocks/>
          </p:cNvCxnSpPr>
          <p:nvPr/>
        </p:nvCxnSpPr>
        <p:spPr>
          <a:xfrm flipH="1">
            <a:off x="2579696" y="2399873"/>
            <a:ext cx="455172" cy="1539070"/>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 name="Recorded Sound">
            <a:hlinkClick r:id="" action="ppaction://media"/>
            <a:extLst>
              <a:ext uri="{FF2B5EF4-FFF2-40B4-BE49-F238E27FC236}">
                <a16:creationId xmlns:a16="http://schemas.microsoft.com/office/drawing/2014/main" id="{899EBB70-DF3E-46D8-B2C7-3BC40267978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52754" y="5297490"/>
            <a:ext cx="609600" cy="609600"/>
          </a:xfrm>
          <a:prstGeom prst="rect">
            <a:avLst/>
          </a:prstGeom>
        </p:spPr>
      </p:pic>
    </p:spTree>
    <p:extLst>
      <p:ext uri="{BB962C8B-B14F-4D97-AF65-F5344CB8AC3E}">
        <p14:creationId xmlns:p14="http://schemas.microsoft.com/office/powerpoint/2010/main" val="476431810"/>
      </p:ext>
    </p:extLst>
  </p:cSld>
  <p:clrMapOvr>
    <a:masterClrMapping/>
  </p:clrMapOvr>
  <p:transition spd="slow" advClick="0" advTm="3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9503F-C870-4154-AAA9-5C6575A61A0A}"/>
              </a:ext>
            </a:extLst>
          </p:cNvPr>
          <p:cNvSpPr>
            <a:spLocks noGrp="1"/>
          </p:cNvSpPr>
          <p:nvPr>
            <p:ph type="title"/>
          </p:nvPr>
        </p:nvSpPr>
        <p:spPr>
          <a:xfrm>
            <a:off x="4270735" y="764204"/>
            <a:ext cx="5827773" cy="805992"/>
          </a:xfrm>
        </p:spPr>
        <p:txBody>
          <a:bodyPr>
            <a:normAutofit fontScale="90000"/>
          </a:bodyPr>
          <a:lstStyle/>
          <a:p>
            <a:r>
              <a:rPr lang="en-US" dirty="0">
                <a:ln w="3175" cmpd="sng">
                  <a:solidFill>
                    <a:schemeClr val="bg1"/>
                  </a:solidFill>
                </a:ln>
                <a:solidFill>
                  <a:schemeClr val="accent5">
                    <a:lumMod val="60000"/>
                    <a:lumOff val="40000"/>
                  </a:schemeClr>
                </a:solidFill>
              </a:rPr>
              <a:t>Draper just misses fame</a:t>
            </a:r>
          </a:p>
        </p:txBody>
      </p:sp>
      <p:pic>
        <p:nvPicPr>
          <p:cNvPr id="4" name="Content Placeholder 3">
            <a:extLst>
              <a:ext uri="{FF2B5EF4-FFF2-40B4-BE49-F238E27FC236}">
                <a16:creationId xmlns:a16="http://schemas.microsoft.com/office/drawing/2014/main" id="{089D539A-61E8-4412-91BE-3049A3CC444F}"/>
              </a:ext>
            </a:extLst>
          </p:cNvPr>
          <p:cNvPicPr>
            <a:picLocks noGrp="1"/>
          </p:cNvPicPr>
          <p:nvPr>
            <p:ph idx="1"/>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24001" y="1028700"/>
            <a:ext cx="2071606" cy="2551408"/>
          </a:xfrm>
          <a:prstGeom prst="rect">
            <a:avLst/>
          </a:prstGeom>
          <a:noFill/>
          <a:ln>
            <a:noFill/>
          </a:ln>
        </p:spPr>
      </p:pic>
      <p:pic>
        <p:nvPicPr>
          <p:cNvPr id="5" name="Picture 4">
            <a:extLst>
              <a:ext uri="{FF2B5EF4-FFF2-40B4-BE49-F238E27FC236}">
                <a16:creationId xmlns:a16="http://schemas.microsoft.com/office/drawing/2014/main" id="{8CA5B89A-FA9A-48D5-A592-2768ED00B3D9}"/>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24001" y="3873153"/>
            <a:ext cx="2431021" cy="1857946"/>
          </a:xfrm>
          <a:prstGeom prst="rect">
            <a:avLst/>
          </a:prstGeom>
          <a:noFill/>
          <a:ln>
            <a:noFill/>
          </a:ln>
        </p:spPr>
      </p:pic>
      <p:sp>
        <p:nvSpPr>
          <p:cNvPr id="11" name="Rectangle 7">
            <a:extLst>
              <a:ext uri="{FF2B5EF4-FFF2-40B4-BE49-F238E27FC236}">
                <a16:creationId xmlns:a16="http://schemas.microsoft.com/office/drawing/2014/main" id="{67CA50A4-2F94-4C9F-AC8D-AC2716C6A5B2}"/>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12" name="Rectangle 8">
            <a:extLst>
              <a:ext uri="{FF2B5EF4-FFF2-40B4-BE49-F238E27FC236}">
                <a16:creationId xmlns:a16="http://schemas.microsoft.com/office/drawing/2014/main" id="{F115B9CF-495E-4BE5-A8C3-7452CFCD3F11}"/>
              </a:ext>
            </a:extLst>
          </p:cNvPr>
          <p:cNvSpPr>
            <a:spLocks noChangeArrowheads="1"/>
          </p:cNvSpPr>
          <p:nvPr/>
        </p:nvSpPr>
        <p:spPr bwMode="auto">
          <a:xfrm>
            <a:off x="3990498" y="1570196"/>
            <a:ext cx="6388246" cy="376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571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42863" algn="just" defTabSz="685800"/>
            <a:r>
              <a:rPr lang="en-US" altLang="en-US" sz="2400" b="1" dirty="0">
                <a:latin typeface="+mn-lt"/>
                <a:ea typeface="Times New Roman" panose="02020603050405020304" pitchFamily="18" charset="0"/>
              </a:rPr>
              <a:t>John William Draper (1811-1882)</a:t>
            </a:r>
            <a:r>
              <a:rPr lang="en-US" altLang="en-US" sz="2400" dirty="0">
                <a:latin typeface="+mn-lt"/>
                <a:ea typeface="Times New Roman" panose="02020603050405020304" pitchFamily="18" charset="0"/>
              </a:rPr>
              <a:t> in </a:t>
            </a:r>
            <a:r>
              <a:rPr lang="en-US" altLang="en-US" sz="2400" dirty="0">
                <a:solidFill>
                  <a:srgbClr val="FF0000"/>
                </a:solidFill>
                <a:latin typeface="+mn-lt"/>
                <a:ea typeface="Times New Roman" panose="02020603050405020304" pitchFamily="18" charset="0"/>
              </a:rPr>
              <a:t>1847</a:t>
            </a:r>
            <a:r>
              <a:rPr lang="en-US" altLang="en-US" sz="2400" dirty="0">
                <a:latin typeface="+mn-lt"/>
                <a:ea typeface="Times New Roman" panose="02020603050405020304" pitchFamily="18" charset="0"/>
              </a:rPr>
              <a:t> observed the </a:t>
            </a:r>
            <a:r>
              <a:rPr lang="en-US" altLang="en-US" sz="2400" i="1" dirty="0">
                <a:latin typeface="+mn-lt"/>
                <a:ea typeface="Times New Roman" panose="02020603050405020304" pitchFamily="18" charset="0"/>
              </a:rPr>
              <a:t>Draper point</a:t>
            </a:r>
            <a:r>
              <a:rPr lang="en-US" altLang="en-US" sz="2400" dirty="0">
                <a:latin typeface="+mn-lt"/>
                <a:ea typeface="Times New Roman" panose="02020603050405020304" pitchFamily="18" charset="0"/>
              </a:rPr>
              <a:t> of 798K (977</a:t>
            </a:r>
            <a:r>
              <a:rPr lang="en-US" altLang="en-US" sz="2400" baseline="30000" dirty="0">
                <a:latin typeface="+mn-lt"/>
                <a:ea typeface="Times New Roman" panose="02020603050405020304" pitchFamily="18" charset="0"/>
              </a:rPr>
              <a:t>o</a:t>
            </a:r>
            <a:r>
              <a:rPr lang="en-US" altLang="en-US" sz="2400" dirty="0">
                <a:latin typeface="+mn-lt"/>
                <a:ea typeface="Times New Roman" panose="02020603050405020304" pitchFamily="18" charset="0"/>
              </a:rPr>
              <a:t>F) at which emission from a hot object becomes visible to the eye. He also presented data on the radiation emission vs. temperature from a heated object (replotted here on an absolute T</a:t>
            </a:r>
            <a:r>
              <a:rPr lang="en-US" altLang="en-US" sz="2400" baseline="30000" dirty="0">
                <a:latin typeface="+mn-lt"/>
                <a:ea typeface="Times New Roman" panose="02020603050405020304" pitchFamily="18" charset="0"/>
              </a:rPr>
              <a:t>4</a:t>
            </a:r>
            <a:r>
              <a:rPr lang="en-US" altLang="en-US" sz="2400" dirty="0">
                <a:latin typeface="+mn-lt"/>
                <a:ea typeface="Times New Roman" panose="02020603050405020304" pitchFamily="18" charset="0"/>
              </a:rPr>
              <a:t> scale) but failed to recognize the fourth-power dependence, (because an absolute temperature scale was not yet in use.)   </a:t>
            </a:r>
            <a:r>
              <a:rPr lang="en-US" altLang="en-US" sz="2400" b="1" dirty="0">
                <a:latin typeface="+mn-lt"/>
                <a:ea typeface="Times New Roman" panose="02020603050405020304" pitchFamily="18" charset="0"/>
              </a:rPr>
              <a:t>  </a:t>
            </a:r>
            <a:r>
              <a:rPr lang="en-US" altLang="en-US" sz="2400" dirty="0">
                <a:ea typeface="Times New Roman" panose="02020603050405020304" pitchFamily="18" charset="0"/>
              </a:rPr>
              <a:t> </a:t>
            </a:r>
            <a:endParaRPr lang="en-US" altLang="en-US" sz="2400" dirty="0"/>
          </a:p>
        </p:txBody>
      </p:sp>
      <p:pic>
        <p:nvPicPr>
          <p:cNvPr id="3" name="Recorded Sound">
            <a:hlinkClick r:id="" action="ppaction://media"/>
            <a:extLst>
              <a:ext uri="{FF2B5EF4-FFF2-40B4-BE49-F238E27FC236}">
                <a16:creationId xmlns:a16="http://schemas.microsoft.com/office/drawing/2014/main" id="{99D744A6-5A6D-4FC1-90DF-D41C664625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37436" y="5384843"/>
            <a:ext cx="609600" cy="609600"/>
          </a:xfrm>
          <a:prstGeom prst="rect">
            <a:avLst/>
          </a:prstGeom>
        </p:spPr>
      </p:pic>
    </p:spTree>
    <p:extLst>
      <p:ext uri="{BB962C8B-B14F-4D97-AF65-F5344CB8AC3E}">
        <p14:creationId xmlns:p14="http://schemas.microsoft.com/office/powerpoint/2010/main" val="2631013637"/>
      </p:ext>
    </p:extLst>
  </p:cSld>
  <p:clrMapOvr>
    <a:masterClrMapping/>
  </p:clrMapOvr>
  <p:transition spd="slow" advClick="0" advTm="3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5CE7D-D56F-4E68-AB58-56EE5792E84F}"/>
              </a:ext>
            </a:extLst>
          </p:cNvPr>
          <p:cNvSpPr>
            <a:spLocks noGrp="1"/>
          </p:cNvSpPr>
          <p:nvPr>
            <p:ph type="title"/>
          </p:nvPr>
        </p:nvSpPr>
        <p:spPr>
          <a:xfrm>
            <a:off x="1524001" y="483055"/>
            <a:ext cx="9119503" cy="1091292"/>
          </a:xfrm>
        </p:spPr>
        <p:txBody>
          <a:bodyPr>
            <a:normAutofit fontScale="90000"/>
          </a:bodyPr>
          <a:lstStyle/>
          <a:p>
            <a:r>
              <a:rPr lang="en-US" u="sng" dirty="0">
                <a:ln w="3175" cmpd="sng">
                  <a:solidFill>
                    <a:schemeClr val="bg1"/>
                  </a:solidFill>
                </a:ln>
                <a:solidFill>
                  <a:schemeClr val="accent5">
                    <a:lumMod val="60000"/>
                    <a:lumOff val="40000"/>
                  </a:schemeClr>
                </a:solidFill>
              </a:rPr>
              <a:t>Now</a:t>
            </a:r>
            <a:r>
              <a:rPr lang="en-US" dirty="0">
                <a:ln w="3175" cmpd="sng">
                  <a:solidFill>
                    <a:schemeClr val="bg1"/>
                  </a:solidFill>
                </a:ln>
                <a:solidFill>
                  <a:schemeClr val="accent5">
                    <a:lumMod val="60000"/>
                    <a:lumOff val="40000"/>
                  </a:schemeClr>
                </a:solidFill>
              </a:rPr>
              <a:t> an absolute tEMPERATURE scale…..</a:t>
            </a:r>
          </a:p>
        </p:txBody>
      </p:sp>
      <p:pic>
        <p:nvPicPr>
          <p:cNvPr id="4" name="Picture 3" descr="Kelvin">
            <a:extLst>
              <a:ext uri="{FF2B5EF4-FFF2-40B4-BE49-F238E27FC236}">
                <a16:creationId xmlns:a16="http://schemas.microsoft.com/office/drawing/2014/main" id="{C5D07B61-493D-4C1D-9672-40318499EFB1}"/>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44945" y="1737274"/>
            <a:ext cx="1929948" cy="2297047"/>
          </a:xfrm>
          <a:prstGeom prst="rect">
            <a:avLst/>
          </a:prstGeom>
          <a:noFill/>
          <a:ln>
            <a:noFill/>
          </a:ln>
        </p:spPr>
      </p:pic>
      <p:sp>
        <p:nvSpPr>
          <p:cNvPr id="7" name="Rectangle 2">
            <a:extLst>
              <a:ext uri="{FF2B5EF4-FFF2-40B4-BE49-F238E27FC236}">
                <a16:creationId xmlns:a16="http://schemas.microsoft.com/office/drawing/2014/main" id="{D23A33AE-5EAE-4B97-8C9F-E4F49754C13F}"/>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8" name="Rectangle 3">
            <a:extLst>
              <a:ext uri="{FF2B5EF4-FFF2-40B4-BE49-F238E27FC236}">
                <a16:creationId xmlns:a16="http://schemas.microsoft.com/office/drawing/2014/main" id="{DDF241DB-81E7-4E0C-BAAD-147DFB637488}"/>
              </a:ext>
            </a:extLst>
          </p:cNvPr>
          <p:cNvSpPr>
            <a:spLocks noChangeArrowheads="1"/>
          </p:cNvSpPr>
          <p:nvPr/>
        </p:nvSpPr>
        <p:spPr bwMode="auto">
          <a:xfrm>
            <a:off x="3580107" y="1574347"/>
            <a:ext cx="6307811" cy="41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lgn="just" defTabSz="685800"/>
            <a:r>
              <a:rPr lang="en-US" altLang="en-US" sz="2400" b="1" dirty="0">
                <a:latin typeface="+mn-lt"/>
                <a:ea typeface="Calibri" panose="020F0502020204030204" pitchFamily="34" charset="0"/>
                <a:cs typeface="Times New Roman" panose="02020603050405020304" pitchFamily="18" charset="0"/>
              </a:rPr>
              <a:t>William Thomson, Lord Kelvin (1824-1907):</a:t>
            </a:r>
            <a:r>
              <a:rPr lang="en-US" altLang="en-US" sz="2400" dirty="0">
                <a:latin typeface="+mn-lt"/>
                <a:ea typeface="Calibri" panose="020F0502020204030204" pitchFamily="34" charset="0"/>
                <a:cs typeface="Times New Roman" panose="02020603050405020304" pitchFamily="18" charset="0"/>
              </a:rPr>
              <a:t> </a:t>
            </a:r>
          </a:p>
          <a:p>
            <a:pPr indent="0" algn="just" defTabSz="685800"/>
            <a:r>
              <a:rPr lang="en-US" altLang="en-US" sz="2400" dirty="0">
                <a:latin typeface="+mn-lt"/>
                <a:ea typeface="Calibri" panose="020F0502020204030204" pitchFamily="34" charset="0"/>
                <a:cs typeface="Times New Roman" panose="02020603050405020304" pitchFamily="18" charset="0"/>
              </a:rPr>
              <a:t>“</a:t>
            </a:r>
            <a:r>
              <a:rPr lang="en-US" altLang="en-US" sz="2400" i="1" dirty="0">
                <a:latin typeface="+mn-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I often say that when you can measure what you are speaking about, and express it in numbers, you know something about it; but when you cannot measure it, when you cannot express it in numbers, your knowledge is of a meagre and unsatisfactory kind</a:t>
            </a:r>
            <a:r>
              <a:rPr lang="en-US" altLang="en-US" sz="2400" dirty="0">
                <a:latin typeface="+mn-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a:t>
            </a:r>
            <a:r>
              <a:rPr lang="en-US" altLang="en-US" sz="2400" dirty="0">
                <a:latin typeface="+mn-lt"/>
                <a:ea typeface="Calibri" panose="020F0502020204030204" pitchFamily="34" charset="0"/>
                <a:cs typeface="Times New Roman" panose="02020603050405020304" pitchFamily="18" charset="0"/>
              </a:rPr>
              <a:t>” He proposed his absolute temperature scale in </a:t>
            </a:r>
            <a:r>
              <a:rPr lang="en-US" altLang="en-US" sz="2400" dirty="0">
                <a:solidFill>
                  <a:srgbClr val="FF0000"/>
                </a:solidFill>
                <a:latin typeface="+mn-lt"/>
                <a:ea typeface="Calibri" panose="020F0502020204030204" pitchFamily="34" charset="0"/>
                <a:cs typeface="Times New Roman" panose="02020603050405020304" pitchFamily="18" charset="0"/>
              </a:rPr>
              <a:t>1848</a:t>
            </a:r>
            <a:r>
              <a:rPr lang="en-US" altLang="en-US" sz="2400" dirty="0">
                <a:latin typeface="+mn-lt"/>
                <a:ea typeface="Calibri" panose="020F0502020204030204" pitchFamily="34" charset="0"/>
                <a:cs typeface="Times New Roman" panose="02020603050405020304" pitchFamily="18" charset="0"/>
              </a:rPr>
              <a:t> based on Sadi Carnot’s work on ideal thermodynamic cycles.</a:t>
            </a:r>
            <a:endParaRPr lang="en-US" altLang="en-US" sz="2400" dirty="0">
              <a:latin typeface="+mn-lt"/>
              <a:ea typeface="Calibri" panose="020F0502020204030204" pitchFamily="34" charset="0"/>
              <a:cs typeface="Times New Roman" panose="02020603050405020304" pitchFamily="18" charset="0"/>
              <a:sym typeface="Symbol" panose="05050102010706020507" pitchFamily="18" charset="2"/>
            </a:endParaRPr>
          </a:p>
        </p:txBody>
      </p:sp>
      <p:pic>
        <p:nvPicPr>
          <p:cNvPr id="3" name="Recorded Sound">
            <a:hlinkClick r:id="" action="ppaction://media"/>
            <a:extLst>
              <a:ext uri="{FF2B5EF4-FFF2-40B4-BE49-F238E27FC236}">
                <a16:creationId xmlns:a16="http://schemas.microsoft.com/office/drawing/2014/main" id="{82694009-AB99-40E8-AE5C-E54D1AAF4A4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39247" y="5401447"/>
            <a:ext cx="609600" cy="609600"/>
          </a:xfrm>
          <a:prstGeom prst="rect">
            <a:avLst/>
          </a:prstGeom>
        </p:spPr>
      </p:pic>
    </p:spTree>
    <p:extLst>
      <p:ext uri="{BB962C8B-B14F-4D97-AF65-F5344CB8AC3E}">
        <p14:creationId xmlns:p14="http://schemas.microsoft.com/office/powerpoint/2010/main" val="1557768262"/>
      </p:ext>
    </p:extLst>
  </p:cSld>
  <p:clrMapOvr>
    <a:masterClrMapping/>
  </p:clrMapOvr>
  <p:transition spd="slow" advClick="0" advTm="3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0806-E46F-4EF8-85FD-2F43C47B9D88}"/>
              </a:ext>
            </a:extLst>
          </p:cNvPr>
          <p:cNvSpPr>
            <a:spLocks noGrp="1"/>
          </p:cNvSpPr>
          <p:nvPr>
            <p:ph type="title"/>
          </p:nvPr>
        </p:nvSpPr>
        <p:spPr>
          <a:xfrm>
            <a:off x="1418156" y="780627"/>
            <a:ext cx="9355688" cy="1130300"/>
          </a:xfrm>
        </p:spPr>
        <p:txBody>
          <a:bodyPr>
            <a:normAutofit fontScale="90000"/>
          </a:bodyPr>
          <a:lstStyle/>
          <a:p>
            <a:r>
              <a:rPr lang="en-US" dirty="0">
                <a:ln w="3175" cmpd="sng">
                  <a:solidFill>
                    <a:schemeClr val="bg1"/>
                  </a:solidFill>
                </a:ln>
                <a:solidFill>
                  <a:schemeClr val="accent5">
                    <a:lumMod val="60000"/>
                    <a:lumOff val="40000"/>
                  </a:schemeClr>
                </a:solidFill>
              </a:rPr>
              <a:t>Another absolute temperature scale…</a:t>
            </a:r>
          </a:p>
        </p:txBody>
      </p:sp>
      <p:pic>
        <p:nvPicPr>
          <p:cNvPr id="4" name="Picture 3" descr="Rankine_2">
            <a:extLst>
              <a:ext uri="{FF2B5EF4-FFF2-40B4-BE49-F238E27FC236}">
                <a16:creationId xmlns:a16="http://schemas.microsoft.com/office/drawing/2014/main" id="{548BC1D3-5324-426F-B6DC-DD3AD0C5EF75}"/>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55118" y="2103706"/>
            <a:ext cx="2179973" cy="2650588"/>
          </a:xfrm>
          <a:prstGeom prst="rect">
            <a:avLst/>
          </a:prstGeom>
          <a:noFill/>
          <a:ln>
            <a:noFill/>
          </a:ln>
        </p:spPr>
      </p:pic>
      <p:sp>
        <p:nvSpPr>
          <p:cNvPr id="7" name="Rectangle 1">
            <a:extLst>
              <a:ext uri="{FF2B5EF4-FFF2-40B4-BE49-F238E27FC236}">
                <a16:creationId xmlns:a16="http://schemas.microsoft.com/office/drawing/2014/main" id="{4FAE49B0-0846-47F1-904E-CA047472B9C2}"/>
              </a:ext>
            </a:extLst>
          </p:cNvPr>
          <p:cNvSpPr>
            <a:spLocks noChangeArrowheads="1"/>
          </p:cNvSpPr>
          <p:nvPr/>
        </p:nvSpPr>
        <p:spPr bwMode="auto">
          <a:xfrm>
            <a:off x="4773387" y="930596"/>
            <a:ext cx="4482193" cy="196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825" i="1" dirty="0">
                <a:latin typeface="Times New Roman" panose="02020603050405020304" pitchFamily="18" charset="0"/>
                <a:ea typeface="Calibri" panose="020F0502020204030204" pitchFamily="34" charset="0"/>
                <a:cs typeface="Times New Roman" panose="02020603050405020304" pitchFamily="18" charset="0"/>
              </a:rPr>
              <a:t>.</a:t>
            </a:r>
            <a:endParaRPr lang="en-US" altLang="en-US" sz="1350" dirty="0">
              <a:latin typeface="Arial" panose="020B0604020202020204" pitchFamily="34" charset="0"/>
            </a:endParaRPr>
          </a:p>
        </p:txBody>
      </p:sp>
      <p:sp>
        <p:nvSpPr>
          <p:cNvPr id="9" name="Rectangle 8">
            <a:extLst>
              <a:ext uri="{FF2B5EF4-FFF2-40B4-BE49-F238E27FC236}">
                <a16:creationId xmlns:a16="http://schemas.microsoft.com/office/drawing/2014/main" id="{5A677552-7300-4AB2-AB6E-658F8B38013B}"/>
              </a:ext>
            </a:extLst>
          </p:cNvPr>
          <p:cNvSpPr/>
          <p:nvPr/>
        </p:nvSpPr>
        <p:spPr>
          <a:xfrm>
            <a:off x="4164994" y="2060517"/>
            <a:ext cx="5846911" cy="3046988"/>
          </a:xfrm>
          <a:prstGeom prst="rect">
            <a:avLst/>
          </a:prstGeom>
        </p:spPr>
        <p:txBody>
          <a:bodyPr wrap="square">
            <a:spAutoFit/>
          </a:bodyPr>
          <a:lstStyle/>
          <a:p>
            <a:pPr algn="just"/>
            <a:r>
              <a:rPr lang="en-US" sz="2400" b="1" dirty="0">
                <a:ea typeface="Calibri" panose="020F0502020204030204" pitchFamily="34" charset="0"/>
              </a:rPr>
              <a:t>William John Macquorn Rankine (1820-1872)</a:t>
            </a:r>
            <a:r>
              <a:rPr lang="en-US" sz="2400" dirty="0">
                <a:ea typeface="Calibri" panose="020F0502020204030204" pitchFamily="34" charset="0"/>
              </a:rPr>
              <a:t> was a Scottish engineer who </a:t>
            </a:r>
            <a:r>
              <a:rPr lang="en-US" altLang="en-US" sz="2400" dirty="0">
                <a:ea typeface="Calibri" panose="020F0502020204030204" pitchFamily="34" charset="0"/>
                <a:cs typeface="Times New Roman" panose="02020603050405020304" pitchFamily="18" charset="0"/>
              </a:rPr>
              <a:t>proposed the Rankine absolute temperature scale in </a:t>
            </a:r>
            <a:r>
              <a:rPr lang="en-US" altLang="en-US" sz="2400" dirty="0">
                <a:solidFill>
                  <a:srgbClr val="FF0000"/>
                </a:solidFill>
                <a:ea typeface="Calibri" panose="020F0502020204030204" pitchFamily="34" charset="0"/>
                <a:cs typeface="Times New Roman" panose="02020603050405020304" pitchFamily="18" charset="0"/>
              </a:rPr>
              <a:t>1859</a:t>
            </a:r>
            <a:r>
              <a:rPr lang="en-US" altLang="en-US" sz="2400" dirty="0">
                <a:ea typeface="Calibri" panose="020F0502020204030204" pitchFamily="34" charset="0"/>
                <a:cs typeface="Times New Roman" panose="02020603050405020304" pitchFamily="18" charset="0"/>
              </a:rPr>
              <a:t>. He was also a poet, writing: </a:t>
            </a:r>
          </a:p>
          <a:p>
            <a:pPr algn="just"/>
            <a:r>
              <a:rPr lang="en-US" altLang="en-US" sz="2400" i="1" dirty="0">
                <a:ea typeface="Calibri" panose="020F0502020204030204" pitchFamily="34" charset="0"/>
                <a:cs typeface="Times New Roman" panose="02020603050405020304" pitchFamily="18" charset="0"/>
              </a:rPr>
              <a:t>	The Mathematician in Love</a:t>
            </a:r>
            <a:r>
              <a:rPr lang="en-US" altLang="en-US" sz="2400" dirty="0">
                <a:ea typeface="Calibri" panose="020F0502020204030204" pitchFamily="34" charset="0"/>
                <a:cs typeface="Times New Roman" panose="02020603050405020304" pitchFamily="18" charset="0"/>
              </a:rPr>
              <a:t>, </a:t>
            </a:r>
          </a:p>
          <a:p>
            <a:pPr algn="just"/>
            <a:r>
              <a:rPr lang="en-US" altLang="en-US" sz="2400" dirty="0">
                <a:ea typeface="Calibri" panose="020F0502020204030204" pitchFamily="34" charset="0"/>
                <a:cs typeface="Times New Roman" panose="02020603050405020304" pitchFamily="18" charset="0"/>
              </a:rPr>
              <a:t>and a composer:</a:t>
            </a:r>
          </a:p>
          <a:p>
            <a:pPr algn="just"/>
            <a:r>
              <a:rPr lang="en-US" altLang="en-US" sz="2400" i="1" dirty="0">
                <a:ea typeface="Calibri" panose="020F0502020204030204" pitchFamily="34" charset="0"/>
                <a:cs typeface="Times New Roman" panose="02020603050405020304" pitchFamily="18" charset="0"/>
              </a:rPr>
              <a:t>	They Never Shall Have Gibraltar.</a:t>
            </a:r>
            <a:endParaRPr lang="en-US" sz="2400" dirty="0"/>
          </a:p>
        </p:txBody>
      </p:sp>
      <p:pic>
        <p:nvPicPr>
          <p:cNvPr id="3" name="Recorded Sound">
            <a:hlinkClick r:id="" action="ppaction://media"/>
            <a:extLst>
              <a:ext uri="{FF2B5EF4-FFF2-40B4-BE49-F238E27FC236}">
                <a16:creationId xmlns:a16="http://schemas.microsoft.com/office/drawing/2014/main" id="{166074D4-ABF0-413F-A63C-A94AEB248E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60196" y="5368071"/>
            <a:ext cx="609600" cy="609600"/>
          </a:xfrm>
          <a:prstGeom prst="rect">
            <a:avLst/>
          </a:prstGeom>
        </p:spPr>
      </p:pic>
    </p:spTree>
    <p:extLst>
      <p:ext uri="{BB962C8B-B14F-4D97-AF65-F5344CB8AC3E}">
        <p14:creationId xmlns:p14="http://schemas.microsoft.com/office/powerpoint/2010/main" val="157917603"/>
      </p:ext>
    </p:extLst>
  </p:cSld>
  <p:clrMapOvr>
    <a:masterClrMapping/>
  </p:clrMapOvr>
  <p:transition spd="slow" advClick="0" advTm="2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D826-DCED-4C54-825D-FF81B0ECA730}"/>
              </a:ext>
            </a:extLst>
          </p:cNvPr>
          <p:cNvSpPr>
            <a:spLocks noGrp="1"/>
          </p:cNvSpPr>
          <p:nvPr>
            <p:ph type="title"/>
          </p:nvPr>
        </p:nvSpPr>
        <p:spPr>
          <a:xfrm>
            <a:off x="1183505" y="796766"/>
            <a:ext cx="6400800" cy="1130300"/>
          </a:xfrm>
        </p:spPr>
        <p:txBody>
          <a:bodyPr>
            <a:normAutofit fontScale="90000"/>
          </a:bodyPr>
          <a:lstStyle/>
          <a:p>
            <a:r>
              <a:rPr lang="en-US" dirty="0">
                <a:ln w="3175" cmpd="sng">
                  <a:solidFill>
                    <a:schemeClr val="bg1"/>
                  </a:solidFill>
                </a:ln>
                <a:solidFill>
                  <a:schemeClr val="accent5">
                    <a:lumMod val="60000"/>
                    <a:lumOff val="40000"/>
                  </a:schemeClr>
                </a:solidFill>
              </a:rPr>
              <a:t>Absorptivity = emissivity: </a:t>
            </a:r>
            <a:br>
              <a:rPr lang="en-US" dirty="0">
                <a:ln w="3175" cmpd="sng">
                  <a:solidFill>
                    <a:schemeClr val="bg1"/>
                  </a:solidFill>
                </a:ln>
                <a:solidFill>
                  <a:schemeClr val="accent5">
                    <a:lumMod val="60000"/>
                    <a:lumOff val="40000"/>
                  </a:schemeClr>
                </a:solidFill>
              </a:rPr>
            </a:br>
            <a:r>
              <a:rPr lang="en-US" i="1" dirty="0">
                <a:ln w="3175" cmpd="sng">
                  <a:solidFill>
                    <a:schemeClr val="bg1"/>
                  </a:solidFill>
                </a:ln>
                <a:solidFill>
                  <a:schemeClr val="accent5">
                    <a:lumMod val="60000"/>
                    <a:lumOff val="40000"/>
                  </a:schemeClr>
                </a:solidFill>
              </a:rPr>
              <a:t>Kirchhoff’s law</a:t>
            </a:r>
          </a:p>
        </p:txBody>
      </p:sp>
      <p:pic>
        <p:nvPicPr>
          <p:cNvPr id="4" name="Picture 3" descr="Kirchhoff">
            <a:extLst>
              <a:ext uri="{FF2B5EF4-FFF2-40B4-BE49-F238E27FC236}">
                <a16:creationId xmlns:a16="http://schemas.microsoft.com/office/drawing/2014/main" id="{14E2EE3E-52AC-42F0-96C9-821C4848AA32}"/>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911525" y="1049079"/>
            <a:ext cx="2262908" cy="2701510"/>
          </a:xfrm>
          <a:prstGeom prst="rect">
            <a:avLst/>
          </a:prstGeom>
          <a:noFill/>
          <a:ln>
            <a:noFill/>
          </a:ln>
        </p:spPr>
      </p:pic>
      <p:sp>
        <p:nvSpPr>
          <p:cNvPr id="6" name="Rectangle 5">
            <a:extLst>
              <a:ext uri="{FF2B5EF4-FFF2-40B4-BE49-F238E27FC236}">
                <a16:creationId xmlns:a16="http://schemas.microsoft.com/office/drawing/2014/main" id="{4001E9A0-2D2A-4A04-ACE1-420472C806A4}"/>
              </a:ext>
            </a:extLst>
          </p:cNvPr>
          <p:cNvSpPr/>
          <p:nvPr/>
        </p:nvSpPr>
        <p:spPr>
          <a:xfrm>
            <a:off x="1183505" y="2043107"/>
            <a:ext cx="7402556" cy="3785652"/>
          </a:xfrm>
          <a:prstGeom prst="rect">
            <a:avLst/>
          </a:prstGeom>
        </p:spPr>
        <p:txBody>
          <a:bodyPr wrap="square">
            <a:spAutoFit/>
          </a:bodyPr>
          <a:lstStyle/>
          <a:p>
            <a:pPr algn="just"/>
            <a:r>
              <a:rPr lang="en-US" sz="2400" b="1" dirty="0">
                <a:ea typeface="Calibri" panose="020F0502020204030204" pitchFamily="34" charset="0"/>
              </a:rPr>
              <a:t>Gustav Robert Kirchhoff (1824 -1887)</a:t>
            </a:r>
            <a:r>
              <a:rPr lang="en-US" sz="2400" dirty="0">
                <a:ea typeface="Calibri" panose="020F0502020204030204" pitchFamily="34" charset="0"/>
              </a:rPr>
              <a:t> proposed in </a:t>
            </a:r>
            <a:r>
              <a:rPr lang="en-US" sz="2400" dirty="0">
                <a:solidFill>
                  <a:srgbClr val="FF0000"/>
                </a:solidFill>
                <a:ea typeface="Calibri" panose="020F0502020204030204" pitchFamily="34" charset="0"/>
              </a:rPr>
              <a:t>1859</a:t>
            </a:r>
            <a:r>
              <a:rPr lang="en-US" sz="2400" dirty="0">
                <a:ea typeface="Calibri" panose="020F0502020204030204" pitchFamily="34" charset="0"/>
              </a:rPr>
              <a:t> and proved in </a:t>
            </a:r>
            <a:r>
              <a:rPr lang="en-US" sz="2400" dirty="0">
                <a:solidFill>
                  <a:srgbClr val="FF0000"/>
                </a:solidFill>
                <a:ea typeface="Calibri" panose="020F0502020204030204" pitchFamily="34" charset="0"/>
              </a:rPr>
              <a:t>1861</a:t>
            </a:r>
            <a:r>
              <a:rPr lang="en-US" sz="2400" dirty="0">
                <a:ea typeface="Calibri" panose="020F0502020204030204" pitchFamily="34" charset="0"/>
              </a:rPr>
              <a:t> that “For an arbitrary body emitting and absorbing thermal radiation in thermodynamic equilibrium, the emissivity is equal to the absorptivity.” He described the ideal radiation emitter in 1862 and called it the </a:t>
            </a:r>
            <a:r>
              <a:rPr lang="en-US" sz="2400" i="1" dirty="0">
                <a:ea typeface="Calibri" panose="020F0502020204030204" pitchFamily="34" charset="0"/>
              </a:rPr>
              <a:t>schwarzer körper</a:t>
            </a:r>
            <a:r>
              <a:rPr lang="en-US" sz="2400" dirty="0">
                <a:ea typeface="Calibri" panose="020F0502020204030204" pitchFamily="34" charset="0"/>
              </a:rPr>
              <a:t> (blackbody) because the perfect emitter must also be the perfect absorber and therefore a zero reflector that would appear black to the eye.</a:t>
            </a:r>
            <a:endParaRPr lang="en-US" sz="2400" dirty="0"/>
          </a:p>
        </p:txBody>
      </p:sp>
      <p:pic>
        <p:nvPicPr>
          <p:cNvPr id="3" name="Recorded Sound">
            <a:hlinkClick r:id="" action="ppaction://media"/>
            <a:extLst>
              <a:ext uri="{FF2B5EF4-FFF2-40B4-BE49-F238E27FC236}">
                <a16:creationId xmlns:a16="http://schemas.microsoft.com/office/drawing/2014/main" id="{B577BA84-1E4F-4E99-AD0E-AE1B2B25CD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9633" y="5338424"/>
            <a:ext cx="609600" cy="609600"/>
          </a:xfrm>
          <a:prstGeom prst="rect">
            <a:avLst/>
          </a:prstGeom>
        </p:spPr>
      </p:pic>
    </p:spTree>
    <p:extLst>
      <p:ext uri="{BB962C8B-B14F-4D97-AF65-F5344CB8AC3E}">
        <p14:creationId xmlns:p14="http://schemas.microsoft.com/office/powerpoint/2010/main" val="265368113"/>
      </p:ext>
    </p:extLst>
  </p:cSld>
  <p:clrMapOvr>
    <a:masterClrMapping/>
  </p:clrMapOvr>
  <p:transition spd="slow" advClick="0" advTm="4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5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yndall">
            <a:extLst>
              <a:ext uri="{FF2B5EF4-FFF2-40B4-BE49-F238E27FC236}">
                <a16:creationId xmlns:a16="http://schemas.microsoft.com/office/drawing/2014/main" id="{72BCA328-9C0A-4A76-BE06-84483B521D46}"/>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970382" y="977431"/>
            <a:ext cx="2214229" cy="2451569"/>
          </a:xfrm>
          <a:prstGeom prst="rect">
            <a:avLst/>
          </a:prstGeom>
          <a:noFill/>
          <a:ln>
            <a:noFill/>
          </a:ln>
        </p:spPr>
      </p:pic>
      <p:sp>
        <p:nvSpPr>
          <p:cNvPr id="4" name="Rectangle 3">
            <a:extLst>
              <a:ext uri="{FF2B5EF4-FFF2-40B4-BE49-F238E27FC236}">
                <a16:creationId xmlns:a16="http://schemas.microsoft.com/office/drawing/2014/main" id="{511FF762-4460-4CFA-8778-F1947A013B30}"/>
              </a:ext>
            </a:extLst>
          </p:cNvPr>
          <p:cNvSpPr/>
          <p:nvPr/>
        </p:nvSpPr>
        <p:spPr>
          <a:xfrm>
            <a:off x="1177871" y="2018913"/>
            <a:ext cx="7330698" cy="3785652"/>
          </a:xfrm>
          <a:prstGeom prst="rect">
            <a:avLst/>
          </a:prstGeom>
        </p:spPr>
        <p:txBody>
          <a:bodyPr wrap="square">
            <a:spAutoFit/>
          </a:bodyPr>
          <a:lstStyle/>
          <a:p>
            <a:pPr algn="just"/>
            <a:r>
              <a:rPr lang="en-US" sz="2400" b="1" dirty="0">
                <a:ea typeface="Calibri" panose="020F0502020204030204" pitchFamily="34" charset="0"/>
              </a:rPr>
              <a:t>John Tyndall (1820-1893)</a:t>
            </a:r>
            <a:r>
              <a:rPr lang="en-US" sz="2400" dirty="0">
                <a:ea typeface="Calibri" panose="020F0502020204030204" pitchFamily="34" charset="0"/>
              </a:rPr>
              <a:t> found that differing types of molecules have differing absorption of infrared radiation and that the absorption behavior of molecules is quite different from that of the atoms. In </a:t>
            </a:r>
            <a:r>
              <a:rPr lang="en-US" sz="2400" dirty="0">
                <a:solidFill>
                  <a:srgbClr val="FF0000"/>
                </a:solidFill>
                <a:ea typeface="Calibri" panose="020F0502020204030204" pitchFamily="34" charset="0"/>
              </a:rPr>
              <a:t>1872</a:t>
            </a:r>
            <a:r>
              <a:rPr lang="en-US" sz="2400" dirty="0">
                <a:ea typeface="Calibri" panose="020F0502020204030204" pitchFamily="34" charset="0"/>
              </a:rPr>
              <a:t> he demonstrated a kinship between the molecular mechanisms of </a:t>
            </a:r>
            <a:r>
              <a:rPr lang="en-US" sz="2400" dirty="0">
                <a:ea typeface="Calibri" panose="020F0502020204030204" pitchFamily="34" charset="0"/>
                <a:cs typeface="Times New Roman" panose="02020603050405020304" pitchFamily="18" charset="0"/>
              </a:rPr>
              <a:t>absorption</a:t>
            </a:r>
            <a:r>
              <a:rPr lang="en-US" sz="2400" dirty="0">
                <a:ea typeface="Calibri" panose="020F0502020204030204" pitchFamily="34" charset="0"/>
              </a:rPr>
              <a:t> and </a:t>
            </a:r>
            <a:r>
              <a:rPr lang="en-US" sz="2400" dirty="0">
                <a:ea typeface="Calibri" panose="020F0502020204030204" pitchFamily="34" charset="0"/>
                <a:cs typeface="Times New Roman" panose="02020603050405020304" pitchFamily="18" charset="0"/>
              </a:rPr>
              <a:t>emission in gases. </a:t>
            </a:r>
            <a:r>
              <a:rPr lang="en-US" sz="2400" dirty="0">
                <a:ea typeface="Calibri" panose="020F0502020204030204" pitchFamily="34" charset="0"/>
              </a:rPr>
              <a:t>He saw that moist air was a much better radiation absorber than dry air and speculated on what this meant in terms of meteorology and climate.</a:t>
            </a:r>
            <a:endParaRPr lang="en-US" sz="2400" dirty="0"/>
          </a:p>
        </p:txBody>
      </p:sp>
      <p:sp>
        <p:nvSpPr>
          <p:cNvPr id="6" name="TextBox 5">
            <a:extLst>
              <a:ext uri="{FF2B5EF4-FFF2-40B4-BE49-F238E27FC236}">
                <a16:creationId xmlns:a16="http://schemas.microsoft.com/office/drawing/2014/main" id="{8339D251-801B-40DC-B812-6BAC54E71E67}"/>
              </a:ext>
            </a:extLst>
          </p:cNvPr>
          <p:cNvSpPr txBox="1"/>
          <p:nvPr/>
        </p:nvSpPr>
        <p:spPr>
          <a:xfrm>
            <a:off x="1177871" y="694587"/>
            <a:ext cx="6307809" cy="1077218"/>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MOLECULAR GASES CAN AFFECT METEOROLOGY--- 1872</a:t>
            </a:r>
          </a:p>
        </p:txBody>
      </p:sp>
      <p:pic>
        <p:nvPicPr>
          <p:cNvPr id="3" name="Recorded Sound">
            <a:hlinkClick r:id="" action="ppaction://media"/>
            <a:extLst>
              <a:ext uri="{FF2B5EF4-FFF2-40B4-BE49-F238E27FC236}">
                <a16:creationId xmlns:a16="http://schemas.microsoft.com/office/drawing/2014/main" id="{B934611C-04E9-4FEE-90CB-1DE955986E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9811" y="5355194"/>
            <a:ext cx="609600" cy="609600"/>
          </a:xfrm>
          <a:prstGeom prst="rect">
            <a:avLst/>
          </a:prstGeom>
        </p:spPr>
      </p:pic>
    </p:spTree>
    <p:extLst>
      <p:ext uri="{BB962C8B-B14F-4D97-AF65-F5344CB8AC3E}">
        <p14:creationId xmlns:p14="http://schemas.microsoft.com/office/powerpoint/2010/main" val="1139262535"/>
      </p:ext>
    </p:extLst>
  </p:cSld>
  <p:clrMapOvr>
    <a:masterClrMapping/>
  </p:clrMapOvr>
  <p:transition spd="slow" advClick="0" advTm="4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xwell_5">
            <a:extLst>
              <a:ext uri="{FF2B5EF4-FFF2-40B4-BE49-F238E27FC236}">
                <a16:creationId xmlns:a16="http://schemas.microsoft.com/office/drawing/2014/main" id="{B01D7452-5382-45A5-B529-A13A43762506}"/>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21128" y="930897"/>
            <a:ext cx="1747536" cy="2276310"/>
          </a:xfrm>
          <a:prstGeom prst="rect">
            <a:avLst/>
          </a:prstGeom>
          <a:noFill/>
          <a:ln>
            <a:noFill/>
          </a:ln>
        </p:spPr>
      </p:pic>
      <p:sp>
        <p:nvSpPr>
          <p:cNvPr id="3" name="TextBox 2">
            <a:extLst>
              <a:ext uri="{FF2B5EF4-FFF2-40B4-BE49-F238E27FC236}">
                <a16:creationId xmlns:a16="http://schemas.microsoft.com/office/drawing/2014/main" id="{793584FE-94CE-4139-97B1-5303F703E02B}"/>
              </a:ext>
            </a:extLst>
          </p:cNvPr>
          <p:cNvSpPr txBox="1"/>
          <p:nvPr/>
        </p:nvSpPr>
        <p:spPr>
          <a:xfrm>
            <a:off x="3254644" y="775914"/>
            <a:ext cx="8136610" cy="2062103"/>
          </a:xfrm>
          <a:prstGeom prst="rect">
            <a:avLst/>
          </a:prstGeom>
          <a:noFill/>
        </p:spPr>
        <p:txBody>
          <a:bodyPr wrap="square" rtlCol="0">
            <a:spAutoFit/>
          </a:bodyPr>
          <a:lstStyle/>
          <a:p>
            <a:r>
              <a:rPr lang="en-US" sz="3200" cap="all" dirty="0">
                <a:ln>
                  <a:solidFill>
                    <a:schemeClr val="bg1"/>
                  </a:solidFill>
                </a:ln>
                <a:solidFill>
                  <a:srgbClr val="FFC000"/>
                </a:solidFill>
                <a:latin typeface="+mj-lt"/>
              </a:rPr>
              <a:t>Huygens was right, but the WAVES are transverse (LIKE waving a </a:t>
            </a:r>
            <a:r>
              <a:rPr lang="en-US" sz="3200" cap="all">
                <a:ln>
                  <a:solidFill>
                    <a:schemeClr val="bg1"/>
                  </a:solidFill>
                </a:ln>
                <a:solidFill>
                  <a:srgbClr val="FFC000"/>
                </a:solidFill>
                <a:latin typeface="+mj-lt"/>
              </a:rPr>
              <a:t>clothEsline</a:t>
            </a:r>
            <a:r>
              <a:rPr lang="en-US" sz="3200" cap="all" dirty="0">
                <a:ln>
                  <a:solidFill>
                    <a:schemeClr val="bg1"/>
                  </a:solidFill>
                </a:ln>
                <a:solidFill>
                  <a:srgbClr val="FFC000"/>
                </a:solidFill>
                <a:latin typeface="+mj-lt"/>
              </a:rPr>
              <a:t>), not longitudinal like SOUND OR OCEAN waves</a:t>
            </a:r>
          </a:p>
        </p:txBody>
      </p:sp>
      <p:sp>
        <p:nvSpPr>
          <p:cNvPr id="9" name="Rectangle 6">
            <a:extLst>
              <a:ext uri="{FF2B5EF4-FFF2-40B4-BE49-F238E27FC236}">
                <a16:creationId xmlns:a16="http://schemas.microsoft.com/office/drawing/2014/main" id="{317B0404-17C6-43CB-8BFE-9C98DAD07CD0}"/>
              </a:ext>
            </a:extLst>
          </p:cNvPr>
          <p:cNvSpPr>
            <a:spLocks noChangeArrowheads="1"/>
          </p:cNvSpPr>
          <p:nvPr/>
        </p:nvSpPr>
        <p:spPr bwMode="auto">
          <a:xfrm>
            <a:off x="1321128" y="3429000"/>
            <a:ext cx="8272324" cy="2654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lgn="just" defTabSz="685800"/>
            <a:r>
              <a:rPr lang="en-US" altLang="en-US" sz="2400" b="1" dirty="0">
                <a:latin typeface="+mn-lt"/>
                <a:ea typeface="Calibri" panose="020F0502020204030204" pitchFamily="34" charset="0"/>
                <a:cs typeface="Times New Roman" panose="02020603050405020304" pitchFamily="18" charset="0"/>
              </a:rPr>
              <a:t>James Clerk Maxwell (1831-1879),</a:t>
            </a:r>
            <a:r>
              <a:rPr lang="en-US" altLang="en-US" sz="2400" dirty="0">
                <a:latin typeface="+mn-lt"/>
                <a:ea typeface="Calibri" panose="020F0502020204030204" pitchFamily="34" charset="0"/>
                <a:cs typeface="Times New Roman" panose="02020603050405020304" pitchFamily="18" charset="0"/>
              </a:rPr>
              <a:t> is often considered the most influential physicist after Einstein and Newton.</a:t>
            </a:r>
            <a:r>
              <a:rPr lang="en-US" altLang="en-US" sz="2400" dirty="0">
                <a:latin typeface="+mn-lt"/>
              </a:rPr>
              <a:t> In </a:t>
            </a:r>
            <a:r>
              <a:rPr lang="en-US" altLang="en-US" sz="2400" dirty="0">
                <a:solidFill>
                  <a:srgbClr val="FF0000"/>
                </a:solidFill>
                <a:latin typeface="+mn-lt"/>
              </a:rPr>
              <a:t>1865</a:t>
            </a:r>
            <a:r>
              <a:rPr lang="en-US" altLang="en-US" sz="2400" dirty="0">
                <a:latin typeface="+mn-lt"/>
              </a:rPr>
              <a:t>, </a:t>
            </a:r>
            <a:r>
              <a:rPr lang="en-US" altLang="en-US" sz="2400" dirty="0">
                <a:latin typeface="+mn-lt"/>
                <a:ea typeface="Calibri" panose="020F0502020204030204" pitchFamily="34" charset="0"/>
                <a:cs typeface="Times New Roman" panose="02020603050405020304" pitchFamily="18" charset="0"/>
              </a:rPr>
              <a:t>he described the propagation of an electromagnetic wave using a system of 20 equations and showed that electromagnetic wave speed was equal to the speed of light, implying that light was itself an electromagnetic wave. </a:t>
            </a:r>
            <a:endParaRPr lang="en-US" altLang="en-US" sz="2400" dirty="0">
              <a:latin typeface="+mn-lt"/>
            </a:endParaRPr>
          </a:p>
        </p:txBody>
      </p:sp>
      <p:pic>
        <p:nvPicPr>
          <p:cNvPr id="5" name="Picture 4" descr="A close - up of a logo&#10;&#10;Description automatically generated with low confidence">
            <a:extLst>
              <a:ext uri="{FF2B5EF4-FFF2-40B4-BE49-F238E27FC236}">
                <a16:creationId xmlns:a16="http://schemas.microsoft.com/office/drawing/2014/main" id="{6069CF9D-794D-4470-AA81-94757AC6919D}"/>
              </a:ext>
            </a:extLst>
          </p:cNvPr>
          <p:cNvPicPr>
            <a:picLocks noChangeAspect="1"/>
          </p:cNvPicPr>
          <p:nvPr/>
        </p:nvPicPr>
        <p:blipFill>
          <a:blip r:embed="rId6"/>
          <a:stretch>
            <a:fillRect/>
          </a:stretch>
        </p:blipFill>
        <p:spPr>
          <a:xfrm>
            <a:off x="9793052" y="3429000"/>
            <a:ext cx="1077820" cy="1065572"/>
          </a:xfrm>
          <a:prstGeom prst="rect">
            <a:avLst/>
          </a:prstGeom>
        </p:spPr>
      </p:pic>
      <p:pic>
        <p:nvPicPr>
          <p:cNvPr id="7" name="Picture 6" descr="Shape&#10;&#10;Description automatically generated">
            <a:extLst>
              <a:ext uri="{FF2B5EF4-FFF2-40B4-BE49-F238E27FC236}">
                <a16:creationId xmlns:a16="http://schemas.microsoft.com/office/drawing/2014/main" id="{8D73BB9B-2BE3-4F86-B13D-D08CF731976A}"/>
              </a:ext>
            </a:extLst>
          </p:cNvPr>
          <p:cNvPicPr>
            <a:picLocks noChangeAspect="1"/>
          </p:cNvPicPr>
          <p:nvPr/>
        </p:nvPicPr>
        <p:blipFill>
          <a:blip r:embed="rId7"/>
          <a:stretch>
            <a:fillRect/>
          </a:stretch>
        </p:blipFill>
        <p:spPr>
          <a:xfrm>
            <a:off x="9392591" y="2432469"/>
            <a:ext cx="1528797" cy="795528"/>
          </a:xfrm>
          <a:prstGeom prst="rect">
            <a:avLst/>
          </a:prstGeom>
        </p:spPr>
      </p:pic>
      <p:pic>
        <p:nvPicPr>
          <p:cNvPr id="8" name="Recorded Sound">
            <a:hlinkClick r:id="" action="ppaction://media"/>
            <a:extLst>
              <a:ext uri="{FF2B5EF4-FFF2-40B4-BE49-F238E27FC236}">
                <a16:creationId xmlns:a16="http://schemas.microsoft.com/office/drawing/2014/main" id="{231D710E-F1D4-4F98-8F95-33EE0B8BD55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98735" y="5342665"/>
            <a:ext cx="609600" cy="609600"/>
          </a:xfrm>
          <a:prstGeom prst="rect">
            <a:avLst/>
          </a:prstGeom>
        </p:spPr>
      </p:pic>
    </p:spTree>
    <p:extLst>
      <p:ext uri="{BB962C8B-B14F-4D97-AF65-F5344CB8AC3E}">
        <p14:creationId xmlns:p14="http://schemas.microsoft.com/office/powerpoint/2010/main" val="2730113591"/>
      </p:ext>
    </p:extLst>
  </p:cSld>
  <p:clrMapOvr>
    <a:masterClrMapping/>
  </p:clrMapOvr>
  <p:transition spd="slow" advClick="0" advTm="3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rd Rayleigh Biography - Childhood, Life Achievements ...">
            <a:extLst>
              <a:ext uri="{FF2B5EF4-FFF2-40B4-BE49-F238E27FC236}">
                <a16:creationId xmlns:a16="http://schemas.microsoft.com/office/drawing/2014/main" id="{4219DFB1-8ADE-448B-9855-B189CF46A7B3}"/>
              </a:ext>
            </a:extLst>
          </p:cNvPr>
          <p:cNvPicPr/>
          <p:nvPr/>
        </p:nvPicPr>
        <p:blipFill rotWithShape="1">
          <a:blip r:embed="rId4" r:link="rId6"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5150" r="24034"/>
          <a:stretch>
            <a:fillRect/>
          </a:stretch>
        </p:blipFill>
        <p:spPr bwMode="auto">
          <a:xfrm>
            <a:off x="8989018" y="1126679"/>
            <a:ext cx="2209523" cy="2326764"/>
          </a:xfrm>
          <a:prstGeom prst="rect">
            <a:avLst/>
          </a:prstGeom>
          <a:noFill/>
          <a:ln>
            <a:noFill/>
          </a:ln>
        </p:spPr>
      </p:pic>
      <p:sp>
        <p:nvSpPr>
          <p:cNvPr id="3" name="TextBox 2">
            <a:extLst>
              <a:ext uri="{FF2B5EF4-FFF2-40B4-BE49-F238E27FC236}">
                <a16:creationId xmlns:a16="http://schemas.microsoft.com/office/drawing/2014/main" id="{564EA012-2E5C-4DDC-A6D5-EFC7FA08E241}"/>
              </a:ext>
            </a:extLst>
          </p:cNvPr>
          <p:cNvSpPr txBox="1"/>
          <p:nvPr/>
        </p:nvSpPr>
        <p:spPr>
          <a:xfrm>
            <a:off x="993459" y="1014761"/>
            <a:ext cx="7205143" cy="1077218"/>
          </a:xfrm>
          <a:prstGeom prst="rect">
            <a:avLst/>
          </a:prstGeom>
          <a:noFill/>
        </p:spPr>
        <p:txBody>
          <a:bodyPr wrap="square" rtlCol="0">
            <a:spAutoFit/>
          </a:bodyPr>
          <a:lstStyle/>
          <a:p>
            <a:r>
              <a:rPr lang="en-US" sz="3200" cap="all" dirty="0">
                <a:ln>
                  <a:solidFill>
                    <a:schemeClr val="bg1"/>
                  </a:solidFill>
                </a:ln>
                <a:solidFill>
                  <a:schemeClr val="accent5">
                    <a:lumMod val="60000"/>
                    <a:lumOff val="40000"/>
                  </a:schemeClr>
                </a:solidFill>
                <a:latin typeface="+mj-lt"/>
              </a:rPr>
              <a:t>Rayleigh explains why the sky is blue and sunsets are red</a:t>
            </a:r>
          </a:p>
        </p:txBody>
      </p:sp>
      <p:sp>
        <p:nvSpPr>
          <p:cNvPr id="5" name="Rectangle 4">
            <a:extLst>
              <a:ext uri="{FF2B5EF4-FFF2-40B4-BE49-F238E27FC236}">
                <a16:creationId xmlns:a16="http://schemas.microsoft.com/office/drawing/2014/main" id="{C7EFF7C5-E28B-4D29-8D90-151DBF5A555C}"/>
              </a:ext>
            </a:extLst>
          </p:cNvPr>
          <p:cNvSpPr/>
          <p:nvPr/>
        </p:nvSpPr>
        <p:spPr>
          <a:xfrm>
            <a:off x="822978" y="2290061"/>
            <a:ext cx="7995558" cy="3785652"/>
          </a:xfrm>
          <a:prstGeom prst="rect">
            <a:avLst/>
          </a:prstGeom>
        </p:spPr>
        <p:txBody>
          <a:bodyPr wrap="square">
            <a:spAutoFit/>
          </a:bodyPr>
          <a:lstStyle/>
          <a:p>
            <a:pPr indent="342900" algn="just"/>
            <a:r>
              <a:rPr lang="en-US" sz="2400" dirty="0">
                <a:latin typeface="Times New Roman" panose="02020603050405020304" pitchFamily="18" charset="0"/>
                <a:ea typeface="Times New Roman" panose="02020603050405020304" pitchFamily="18" charset="0"/>
              </a:rPr>
              <a:t> </a:t>
            </a:r>
            <a:r>
              <a:rPr lang="en-US" sz="2400" dirty="0">
                <a:ea typeface="Times New Roman" panose="02020603050405020304" pitchFamily="18" charset="0"/>
              </a:rPr>
              <a:t>In 1859, Tyndall</a:t>
            </a:r>
            <a:r>
              <a:rPr lang="en-US" sz="2400" u="sng" dirty="0">
                <a:ea typeface="Times New Roman" panose="02020603050405020304" pitchFamily="18" charset="0"/>
              </a:rPr>
              <a:t> </a:t>
            </a:r>
            <a:r>
              <a:rPr lang="en-US" sz="2400" dirty="0">
                <a:ea typeface="Times New Roman" panose="02020603050405020304" pitchFamily="18" charset="0"/>
              </a:rPr>
              <a:t>had discovered that bright light scattering off particles was faintly blue-tinted. He conjectured that a similar scattering of sunlight gave the sky its blue hue but couldn’t explain why.</a:t>
            </a:r>
          </a:p>
          <a:p>
            <a:pPr indent="342900" algn="just"/>
            <a:r>
              <a:rPr lang="en-US" sz="2400" dirty="0">
                <a:ea typeface="Times New Roman" panose="02020603050405020304" pitchFamily="18" charset="0"/>
              </a:rPr>
              <a:t>In </a:t>
            </a:r>
            <a:r>
              <a:rPr lang="en-US" sz="2400" dirty="0">
                <a:solidFill>
                  <a:srgbClr val="FF0000"/>
                </a:solidFill>
                <a:ea typeface="Times New Roman" panose="02020603050405020304" pitchFamily="18" charset="0"/>
              </a:rPr>
              <a:t>1871</a:t>
            </a:r>
            <a:r>
              <a:rPr lang="en-US" sz="2400" dirty="0">
                <a:ea typeface="Times New Roman" panose="02020603050405020304" pitchFamily="18" charset="0"/>
              </a:rPr>
              <a:t>, </a:t>
            </a:r>
            <a:r>
              <a:rPr lang="en-US" sz="2400" b="1" dirty="0">
                <a:ea typeface="Calibri" panose="020F0502020204030204" pitchFamily="34" charset="0"/>
              </a:rPr>
              <a:t>John William Strutt, Lord Rayleigh (1842-1919)</a:t>
            </a:r>
            <a:r>
              <a:rPr lang="en-US" sz="2400" dirty="0">
                <a:ea typeface="Calibri" panose="020F0502020204030204" pitchFamily="34" charset="0"/>
              </a:rPr>
              <a:t> </a:t>
            </a:r>
            <a:r>
              <a:rPr lang="en-US" sz="2400" dirty="0">
                <a:ea typeface="Times New Roman" panose="02020603050405020304" pitchFamily="18" charset="0"/>
              </a:rPr>
              <a:t>published on the color and polarization of skylight to quantify Tyndall's effect</a:t>
            </a:r>
            <a:r>
              <a:rPr lang="en-US" sz="2400" u="sng" dirty="0">
                <a:ea typeface="Times New Roman" panose="02020603050405020304" pitchFamily="18" charset="0"/>
              </a:rPr>
              <a:t>.</a:t>
            </a:r>
            <a:r>
              <a:rPr lang="en-US" sz="2400" dirty="0">
                <a:ea typeface="Times New Roman" panose="02020603050405020304" pitchFamily="18" charset="0"/>
              </a:rPr>
              <a:t> In </a:t>
            </a:r>
            <a:r>
              <a:rPr lang="en-US" sz="2400" dirty="0">
                <a:solidFill>
                  <a:srgbClr val="FF0000"/>
                </a:solidFill>
                <a:ea typeface="Times New Roman" panose="02020603050405020304" pitchFamily="18" charset="0"/>
              </a:rPr>
              <a:t>1881</a:t>
            </a:r>
            <a:r>
              <a:rPr lang="en-US" sz="2400" dirty="0">
                <a:ea typeface="Times New Roman" panose="02020603050405020304" pitchFamily="18" charset="0"/>
              </a:rPr>
              <a:t> with the benefit of Maxwell's 1865 proof of the electromagnetic nature of light, he showed that his equations followed from electromagnetic theory. </a:t>
            </a:r>
          </a:p>
        </p:txBody>
      </p:sp>
      <p:pic>
        <p:nvPicPr>
          <p:cNvPr id="6" name="Recorded Sound">
            <a:hlinkClick r:id="" action="ppaction://media"/>
            <a:extLst>
              <a:ext uri="{FF2B5EF4-FFF2-40B4-BE49-F238E27FC236}">
                <a16:creationId xmlns:a16="http://schemas.microsoft.com/office/drawing/2014/main" id="{9AD96BEF-5EC6-44B5-AE11-59F1730D2D1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93741" y="5226597"/>
            <a:ext cx="609600" cy="609600"/>
          </a:xfrm>
          <a:prstGeom prst="rect">
            <a:avLst/>
          </a:prstGeom>
        </p:spPr>
      </p:pic>
    </p:spTree>
    <p:extLst>
      <p:ext uri="{BB962C8B-B14F-4D97-AF65-F5344CB8AC3E}">
        <p14:creationId xmlns:p14="http://schemas.microsoft.com/office/powerpoint/2010/main" val="479153370"/>
      </p:ext>
    </p:extLst>
  </p:cSld>
  <p:clrMapOvr>
    <a:masterClrMapping/>
  </p:clrMapOvr>
  <p:transition spd="slow" advClick="0" advTm="6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9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221181-E98D-4DDE-AC65-A9C46684E777}"/>
              </a:ext>
            </a:extLst>
          </p:cNvPr>
          <p:cNvPicPr/>
          <p:nvPr/>
        </p:nvPicPr>
        <p:blipFill>
          <a:blip r:embed="rId4" r:link="rId6"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18988"/>
          <a:stretch>
            <a:fillRect/>
          </a:stretch>
        </p:blipFill>
        <p:spPr bwMode="auto">
          <a:xfrm>
            <a:off x="700327" y="2057400"/>
            <a:ext cx="1455896" cy="1371600"/>
          </a:xfrm>
          <a:prstGeom prst="rect">
            <a:avLst/>
          </a:prstGeom>
          <a:noFill/>
          <a:ln>
            <a:noFill/>
          </a:ln>
        </p:spPr>
      </p:pic>
      <p:sp>
        <p:nvSpPr>
          <p:cNvPr id="4" name="Rectangle 3">
            <a:extLst>
              <a:ext uri="{FF2B5EF4-FFF2-40B4-BE49-F238E27FC236}">
                <a16:creationId xmlns:a16="http://schemas.microsoft.com/office/drawing/2014/main" id="{8AE457F0-D663-49DB-BAF6-FBA9E96306DF}"/>
              </a:ext>
            </a:extLst>
          </p:cNvPr>
          <p:cNvSpPr/>
          <p:nvPr/>
        </p:nvSpPr>
        <p:spPr>
          <a:xfrm>
            <a:off x="2275862" y="1951378"/>
            <a:ext cx="8247487" cy="3785652"/>
          </a:xfrm>
          <a:prstGeom prst="rect">
            <a:avLst/>
          </a:prstGeom>
        </p:spPr>
        <p:txBody>
          <a:bodyPr wrap="square">
            <a:spAutoFit/>
          </a:bodyPr>
          <a:lstStyle/>
          <a:p>
            <a:pPr algn="just"/>
            <a:r>
              <a:rPr lang="en-US" sz="2400" b="1" dirty="0">
                <a:ea typeface="Times New Roman" panose="02020603050405020304" pitchFamily="18" charset="0"/>
              </a:rPr>
              <a:t>Josef Stefan (1835-1893) </a:t>
            </a:r>
            <a:r>
              <a:rPr lang="en-US" sz="2400" dirty="0">
                <a:ea typeface="Times New Roman" panose="02020603050405020304" pitchFamily="18" charset="0"/>
              </a:rPr>
              <a:t>proposed </a:t>
            </a:r>
            <a:r>
              <a:rPr lang="en-US" sz="2400" i="1" dirty="0">
                <a:ea typeface="Times New Roman" panose="02020603050405020304" pitchFamily="18" charset="0"/>
              </a:rPr>
              <a:t>Stefan's law </a:t>
            </a:r>
            <a:r>
              <a:rPr lang="en-US" sz="2400" dirty="0">
                <a:ea typeface="Times New Roman" panose="02020603050405020304" pitchFamily="18" charset="0"/>
              </a:rPr>
              <a:t>in </a:t>
            </a:r>
            <a:r>
              <a:rPr lang="en-US" sz="2400" dirty="0">
                <a:solidFill>
                  <a:srgbClr val="FF0000"/>
                </a:solidFill>
                <a:ea typeface="Times New Roman" panose="02020603050405020304" pitchFamily="18" charset="0"/>
              </a:rPr>
              <a:t>1879:</a:t>
            </a:r>
            <a:r>
              <a:rPr lang="en-US" sz="2400" dirty="0">
                <a:ea typeface="Times New Roman" panose="02020603050405020304" pitchFamily="18" charset="0"/>
              </a:rPr>
              <a:t> The total (all wavelengths) radiation from a black body is proportional to the fourth power of its absolute temperature. In </a:t>
            </a:r>
            <a:r>
              <a:rPr lang="en-US" sz="2400" dirty="0">
                <a:solidFill>
                  <a:srgbClr val="FF0000"/>
                </a:solidFill>
                <a:ea typeface="Times New Roman" panose="02020603050405020304" pitchFamily="18" charset="0"/>
              </a:rPr>
              <a:t>1884</a:t>
            </a:r>
            <a:r>
              <a:rPr lang="en-US" sz="2400" dirty="0">
                <a:ea typeface="Times New Roman" panose="02020603050405020304" pitchFamily="18" charset="0"/>
              </a:rPr>
              <a:t>, the law was derived from thermodynamic analysis by Stefan's student </a:t>
            </a:r>
            <a:r>
              <a:rPr lang="en-US" sz="2400" b="1" dirty="0">
                <a:ea typeface="Times New Roman" panose="02020603050405020304" pitchFamily="18" charset="0"/>
              </a:rPr>
              <a:t>Ludwig Edward Boltzmann (1844-1906)</a:t>
            </a:r>
            <a:r>
              <a:rPr lang="en-US" sz="2400" dirty="0">
                <a:ea typeface="Times New Roman" panose="02020603050405020304" pitchFamily="18" charset="0"/>
              </a:rPr>
              <a:t> and is now known as the </a:t>
            </a:r>
            <a:r>
              <a:rPr lang="en-US" sz="2400" i="1" u="sng" dirty="0">
                <a:ea typeface="Times New Roman" panose="02020603050405020304" pitchFamily="18" charset="0"/>
              </a:rPr>
              <a:t>Stefan–Boltzmann law</a:t>
            </a:r>
            <a:r>
              <a:rPr lang="en-US" sz="2400" dirty="0">
                <a:ea typeface="Times New Roman" panose="02020603050405020304" pitchFamily="18" charset="0"/>
              </a:rPr>
              <a:t>. </a:t>
            </a:r>
          </a:p>
          <a:p>
            <a:pPr indent="342900" algn="just">
              <a:spcAft>
                <a:spcPts val="750"/>
              </a:spcAft>
            </a:pPr>
            <a:r>
              <a:rPr lang="en-US" sz="2400" dirty="0">
                <a:ea typeface="Calibri" panose="020F0502020204030204" pitchFamily="34" charset="0"/>
                <a:cs typeface="Times New Roman" panose="02020603050405020304" pitchFamily="18" charset="0"/>
              </a:rPr>
              <a:t>[Using his law, Stefan determined the temperature of the Sun's surface to be 5,430 °C (5700 K), comparable to the accepted value of 5780 K.] </a:t>
            </a:r>
          </a:p>
        </p:txBody>
      </p:sp>
      <p:pic>
        <p:nvPicPr>
          <p:cNvPr id="7" name="Picture 6" descr="Boltzmann">
            <a:extLst>
              <a:ext uri="{FF2B5EF4-FFF2-40B4-BE49-F238E27FC236}">
                <a16:creationId xmlns:a16="http://schemas.microsoft.com/office/drawing/2014/main" id="{A47E02EC-110F-46E9-9E55-0E90128324DB}"/>
              </a:ext>
            </a:extLst>
          </p:cNvPr>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64983" y="3844204"/>
            <a:ext cx="1371600" cy="1816894"/>
          </a:xfrm>
          <a:prstGeom prst="rect">
            <a:avLst/>
          </a:prstGeom>
          <a:noFill/>
          <a:ln>
            <a:noFill/>
          </a:ln>
        </p:spPr>
      </p:pic>
      <p:sp>
        <p:nvSpPr>
          <p:cNvPr id="8" name="TextBox 7">
            <a:extLst>
              <a:ext uri="{FF2B5EF4-FFF2-40B4-BE49-F238E27FC236}">
                <a16:creationId xmlns:a16="http://schemas.microsoft.com/office/drawing/2014/main" id="{EAA61EE7-994C-4BC0-A375-37C52D5689F3}"/>
              </a:ext>
            </a:extLst>
          </p:cNvPr>
          <p:cNvSpPr txBox="1"/>
          <p:nvPr/>
        </p:nvSpPr>
        <p:spPr>
          <a:xfrm>
            <a:off x="1392931" y="760275"/>
            <a:ext cx="10383864" cy="1077218"/>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rPr>
              <a:t>STEFAN AND BOLTZMANN SHOW RADIATION IS PROPORTIONAL TO T</a:t>
            </a:r>
            <a:r>
              <a:rPr lang="en-US" sz="3200" baseline="30000" dirty="0">
                <a:ln>
                  <a:solidFill>
                    <a:schemeClr val="bg1"/>
                  </a:solidFill>
                </a:ln>
                <a:solidFill>
                  <a:schemeClr val="accent5">
                    <a:lumMod val="60000"/>
                    <a:lumOff val="40000"/>
                  </a:schemeClr>
                </a:solidFill>
              </a:rPr>
              <a:t>4</a:t>
            </a:r>
            <a:r>
              <a:rPr lang="en-US" sz="3200" dirty="0">
                <a:ln>
                  <a:solidFill>
                    <a:schemeClr val="bg1"/>
                  </a:solidFill>
                </a:ln>
                <a:solidFill>
                  <a:schemeClr val="accent5">
                    <a:lumMod val="60000"/>
                    <a:lumOff val="40000"/>
                  </a:schemeClr>
                </a:solidFill>
              </a:rPr>
              <a:t>……. POOR DRAPER!</a:t>
            </a:r>
          </a:p>
        </p:txBody>
      </p:sp>
      <p:pic>
        <p:nvPicPr>
          <p:cNvPr id="5" name="Recorded Sound">
            <a:hlinkClick r:id="" action="ppaction://media"/>
            <a:extLst>
              <a:ext uri="{FF2B5EF4-FFF2-40B4-BE49-F238E27FC236}">
                <a16:creationId xmlns:a16="http://schemas.microsoft.com/office/drawing/2014/main" id="{870CD4EA-E408-4EB1-B4C3-86F56455D2F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62628" y="5127430"/>
            <a:ext cx="609600" cy="609600"/>
          </a:xfrm>
          <a:prstGeom prst="rect">
            <a:avLst/>
          </a:prstGeom>
        </p:spPr>
      </p:pic>
    </p:spTree>
    <p:extLst>
      <p:ext uri="{BB962C8B-B14F-4D97-AF65-F5344CB8AC3E}">
        <p14:creationId xmlns:p14="http://schemas.microsoft.com/office/powerpoint/2010/main" val="4154942067"/>
      </p:ext>
    </p:extLst>
  </p:cSld>
  <p:clrMapOvr>
    <a:masterClrMapping/>
  </p:clrMapOvr>
  <p:transition spd="slow" advClick="0" advTm="4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4C8B9A-91CE-4AD9-B7A2-F38FA8CADCE2}"/>
              </a:ext>
            </a:extLst>
          </p:cNvPr>
          <p:cNvSpPr txBox="1"/>
          <p:nvPr/>
        </p:nvSpPr>
        <p:spPr>
          <a:xfrm>
            <a:off x="1056831" y="542784"/>
            <a:ext cx="7405244" cy="1077218"/>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HOW IS ENERGY DISTRIBUTED WITH WAVELENGTH FOR A BLACKBODY??</a:t>
            </a:r>
          </a:p>
        </p:txBody>
      </p:sp>
      <p:sp>
        <p:nvSpPr>
          <p:cNvPr id="6" name="Rectangle 2">
            <a:extLst>
              <a:ext uri="{FF2B5EF4-FFF2-40B4-BE49-F238E27FC236}">
                <a16:creationId xmlns:a16="http://schemas.microsoft.com/office/drawing/2014/main" id="{D069A3FA-7D04-4A9A-A106-975E3872E713}"/>
              </a:ext>
            </a:extLst>
          </p:cNvPr>
          <p:cNvSpPr>
            <a:spLocks noChangeArrowheads="1"/>
          </p:cNvSpPr>
          <p:nvPr/>
        </p:nvSpPr>
        <p:spPr bwMode="auto">
          <a:xfrm>
            <a:off x="1524001" y="833163"/>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pic>
        <p:nvPicPr>
          <p:cNvPr id="2049" name="Picture 1" descr="https://upload.wikimedia.org/wikipedia/commons/2/2b/Wien2.jpg">
            <a:extLst>
              <a:ext uri="{FF2B5EF4-FFF2-40B4-BE49-F238E27FC236}">
                <a16:creationId xmlns:a16="http://schemas.microsoft.com/office/drawing/2014/main" id="{469727B2-3F50-4ADD-91E6-1E37B097145A}"/>
              </a:ext>
            </a:extLst>
          </p:cNvPr>
          <p:cNvPicPr>
            <a:picLocks noChangeAspect="1" noChangeArrowheads="1"/>
          </p:cNvPicPr>
          <p:nvPr/>
        </p:nvPicPr>
        <p:blipFill>
          <a:blip r:embed="rId5" r:link="rId7">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735346" y="631319"/>
            <a:ext cx="2395302" cy="279768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9AAC188F-E843-497B-ABB8-11E3639766B8}"/>
              </a:ext>
            </a:extLst>
          </p:cNvPr>
          <p:cNvSpPr>
            <a:spLocks noChangeArrowheads="1"/>
          </p:cNvSpPr>
          <p:nvPr/>
        </p:nvSpPr>
        <p:spPr bwMode="auto">
          <a:xfrm>
            <a:off x="1056831" y="1628180"/>
            <a:ext cx="6095347" cy="4501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85800"/>
            <a:r>
              <a:rPr lang="en-US" altLang="en-US" sz="2400" b="1" dirty="0">
                <a:latin typeface="+mn-lt"/>
                <a:ea typeface="Times New Roman" panose="02020603050405020304" pitchFamily="18" charset="0"/>
              </a:rPr>
              <a:t>Wilhelm Carl Werner Otto Fritz Franz (Willy) Wien (1864-1928)</a:t>
            </a:r>
            <a:r>
              <a:rPr lang="en-US" altLang="en-US" sz="2400" dirty="0">
                <a:latin typeface="+mn-lt"/>
                <a:ea typeface="Times New Roman" panose="02020603050405020304" pitchFamily="18" charset="0"/>
              </a:rPr>
              <a:t> proved in </a:t>
            </a:r>
            <a:r>
              <a:rPr lang="en-US" altLang="en-US" sz="2400" dirty="0">
                <a:solidFill>
                  <a:srgbClr val="FF0000"/>
                </a:solidFill>
                <a:latin typeface="+mn-lt"/>
                <a:ea typeface="Times New Roman" panose="02020603050405020304" pitchFamily="18" charset="0"/>
              </a:rPr>
              <a:t>1893</a:t>
            </a:r>
            <a:r>
              <a:rPr lang="en-US" altLang="en-US" sz="2400" dirty="0">
                <a:latin typeface="+mn-lt"/>
                <a:ea typeface="Times New Roman" panose="02020603050405020304" pitchFamily="18" charset="0"/>
              </a:rPr>
              <a:t> that the product of peak emission wavelength and absolute temperature for a blackbody is a constant (</a:t>
            </a:r>
            <a:r>
              <a:rPr lang="en-US" altLang="en-US" sz="2400" i="1" u="sng" dirty="0">
                <a:latin typeface="+mn-lt"/>
                <a:ea typeface="Times New Roman" panose="02020603050405020304" pitchFamily="18" charset="0"/>
              </a:rPr>
              <a:t>Wien’s Law</a:t>
            </a:r>
            <a:r>
              <a:rPr lang="en-US" altLang="en-US" sz="2400" dirty="0">
                <a:latin typeface="+mn-lt"/>
                <a:ea typeface="Times New Roman" panose="02020603050405020304" pitchFamily="18" charset="0"/>
              </a:rPr>
              <a:t>). In </a:t>
            </a:r>
            <a:r>
              <a:rPr lang="en-US" altLang="en-US" sz="2400" dirty="0">
                <a:solidFill>
                  <a:srgbClr val="FF0000"/>
                </a:solidFill>
                <a:latin typeface="+mn-lt"/>
                <a:ea typeface="Times New Roman" panose="02020603050405020304" pitchFamily="18" charset="0"/>
              </a:rPr>
              <a:t>1896</a:t>
            </a:r>
            <a:r>
              <a:rPr lang="en-US" altLang="en-US" sz="2400" dirty="0">
                <a:latin typeface="+mn-lt"/>
                <a:ea typeface="Times New Roman" panose="02020603050405020304" pitchFamily="18" charset="0"/>
              </a:rPr>
              <a:t>, he presented a spectral distribution of radiation from a black- body based on energy distributions proposed by Maxwell and Boltzmann. (Max Planck said it looked good to him!) This earned Wien the 1911 Nobel Prize in physics. </a:t>
            </a:r>
          </a:p>
        </p:txBody>
      </p:sp>
      <p:graphicFrame>
        <p:nvGraphicFramePr>
          <p:cNvPr id="3" name="Object 2">
            <a:extLst>
              <a:ext uri="{FF2B5EF4-FFF2-40B4-BE49-F238E27FC236}">
                <a16:creationId xmlns:a16="http://schemas.microsoft.com/office/drawing/2014/main" id="{EE9AC271-F28B-4DA8-B123-7C0DF1D85D3D}"/>
              </a:ext>
            </a:extLst>
          </p:cNvPr>
          <p:cNvGraphicFramePr>
            <a:graphicFrameLocks noChangeAspect="1"/>
          </p:cNvGraphicFramePr>
          <p:nvPr>
            <p:extLst>
              <p:ext uri="{D42A27DB-BD31-4B8C-83A1-F6EECF244321}">
                <p14:modId xmlns:p14="http://schemas.microsoft.com/office/powerpoint/2010/main" val="1541425002"/>
              </p:ext>
            </p:extLst>
          </p:nvPr>
        </p:nvGraphicFramePr>
        <p:xfrm>
          <a:off x="7341484" y="3712189"/>
          <a:ext cx="3034268" cy="1315745"/>
        </p:xfrm>
        <a:graphic>
          <a:graphicData uri="http://schemas.openxmlformats.org/presentationml/2006/ole">
            <mc:AlternateContent xmlns:mc="http://schemas.openxmlformats.org/markup-compatibility/2006">
              <mc:Choice xmlns:v="urn:schemas-microsoft-com:vml" Requires="v">
                <p:oleObj spid="_x0000_s1028" name="Equation" r:id="rId8" imgW="1434960" imgH="622080" progId="Equation.DSMT4">
                  <p:embed/>
                </p:oleObj>
              </mc:Choice>
              <mc:Fallback>
                <p:oleObj name="Equation" r:id="rId8" imgW="1434960" imgH="622080" progId="Equation.DSMT4">
                  <p:embed/>
                  <p:pic>
                    <p:nvPicPr>
                      <p:cNvPr id="0" name=""/>
                      <p:cNvPicPr/>
                      <p:nvPr/>
                    </p:nvPicPr>
                    <p:blipFill>
                      <a:blip r:embed="rId9"/>
                      <a:stretch>
                        <a:fillRect/>
                      </a:stretch>
                    </p:blipFill>
                    <p:spPr>
                      <a:xfrm>
                        <a:off x="7341484" y="3712189"/>
                        <a:ext cx="3034268" cy="1315745"/>
                      </a:xfrm>
                      <a:prstGeom prst="rect">
                        <a:avLst/>
                      </a:prstGeom>
                    </p:spPr>
                  </p:pic>
                </p:oleObj>
              </mc:Fallback>
            </mc:AlternateContent>
          </a:graphicData>
        </a:graphic>
      </p:graphicFrame>
      <p:pic>
        <p:nvPicPr>
          <p:cNvPr id="2" name="Recorded Sound">
            <a:hlinkClick r:id="" action="ppaction://media"/>
            <a:extLst>
              <a:ext uri="{FF2B5EF4-FFF2-40B4-BE49-F238E27FC236}">
                <a16:creationId xmlns:a16="http://schemas.microsoft.com/office/drawing/2014/main" id="{9E027062-EAAF-4B63-B5D3-EB500E92312C}"/>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0739001" y="5261088"/>
            <a:ext cx="609600" cy="609600"/>
          </a:xfrm>
          <a:prstGeom prst="rect">
            <a:avLst/>
          </a:prstGeom>
        </p:spPr>
      </p:pic>
    </p:spTree>
    <p:extLst>
      <p:ext uri="{BB962C8B-B14F-4D97-AF65-F5344CB8AC3E}">
        <p14:creationId xmlns:p14="http://schemas.microsoft.com/office/powerpoint/2010/main" val="1375690085"/>
      </p:ext>
    </p:extLst>
  </p:cSld>
  <p:clrMapOvr>
    <a:masterClrMapping/>
  </p:clrMapOvr>
  <p:transition spd="slow" advClick="0" advTm="4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ans II">
            <a:extLst>
              <a:ext uri="{FF2B5EF4-FFF2-40B4-BE49-F238E27FC236}">
                <a16:creationId xmlns:a16="http://schemas.microsoft.com/office/drawing/2014/main" id="{CD582E2F-8042-4DFF-BC0D-5EDD7A0B5553}"/>
              </a:ext>
            </a:extLst>
          </p:cNvPr>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500526" y="2034902"/>
            <a:ext cx="2100315" cy="2489093"/>
          </a:xfrm>
          <a:prstGeom prst="rect">
            <a:avLst/>
          </a:prstGeom>
          <a:noFill/>
          <a:ln>
            <a:noFill/>
          </a:ln>
        </p:spPr>
      </p:pic>
      <p:pic>
        <p:nvPicPr>
          <p:cNvPr id="3" name="Picture 2" descr="Lord Rayleigh Biography - Childhood, Life Achievements ...">
            <a:extLst>
              <a:ext uri="{FF2B5EF4-FFF2-40B4-BE49-F238E27FC236}">
                <a16:creationId xmlns:a16="http://schemas.microsoft.com/office/drawing/2014/main" id="{CE25A557-C190-4319-B68B-7359ACF64DF3}"/>
              </a:ext>
            </a:extLst>
          </p:cNvPr>
          <p:cNvPicPr/>
          <p:nvPr/>
        </p:nvPicPr>
        <p:blipFill rotWithShape="1">
          <a:blip r:embed="rId7" r:link="rId9"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r="20198"/>
          <a:stretch>
            <a:fillRect/>
          </a:stretch>
        </p:blipFill>
        <p:spPr bwMode="auto">
          <a:xfrm>
            <a:off x="1384252" y="2066973"/>
            <a:ext cx="1969201" cy="2071074"/>
          </a:xfrm>
          <a:prstGeom prst="rect">
            <a:avLst/>
          </a:prstGeom>
          <a:noFill/>
          <a:ln>
            <a:noFill/>
          </a:ln>
        </p:spPr>
      </p:pic>
      <p:sp>
        <p:nvSpPr>
          <p:cNvPr id="4" name="TextBox 3">
            <a:extLst>
              <a:ext uri="{FF2B5EF4-FFF2-40B4-BE49-F238E27FC236}">
                <a16:creationId xmlns:a16="http://schemas.microsoft.com/office/drawing/2014/main" id="{3B93A8B0-2AFD-4DA9-831A-E69D06BE4B67}"/>
              </a:ext>
            </a:extLst>
          </p:cNvPr>
          <p:cNvSpPr txBox="1"/>
          <p:nvPr/>
        </p:nvSpPr>
        <p:spPr>
          <a:xfrm>
            <a:off x="1226751" y="806664"/>
            <a:ext cx="9529073" cy="1077218"/>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RAYLEIGH AND JAMES HOPWOOD JEANS (1877-1946) TRY ANOTHER APPROACH…</a:t>
            </a:r>
          </a:p>
        </p:txBody>
      </p:sp>
      <p:sp>
        <p:nvSpPr>
          <p:cNvPr id="5" name="TextBox 4">
            <a:extLst>
              <a:ext uri="{FF2B5EF4-FFF2-40B4-BE49-F238E27FC236}">
                <a16:creationId xmlns:a16="http://schemas.microsoft.com/office/drawing/2014/main" id="{719C8B67-F0DA-41AC-981D-E1C25011F436}"/>
              </a:ext>
            </a:extLst>
          </p:cNvPr>
          <p:cNvSpPr txBox="1"/>
          <p:nvPr/>
        </p:nvSpPr>
        <p:spPr>
          <a:xfrm>
            <a:off x="3519913" y="1951083"/>
            <a:ext cx="4722566" cy="3785652"/>
          </a:xfrm>
          <a:prstGeom prst="rect">
            <a:avLst/>
          </a:prstGeom>
          <a:noFill/>
        </p:spPr>
        <p:txBody>
          <a:bodyPr wrap="square" rtlCol="0">
            <a:spAutoFit/>
          </a:bodyPr>
          <a:lstStyle/>
          <a:p>
            <a:pPr algn="just"/>
            <a:r>
              <a:rPr lang="en-US" sz="2400" dirty="0"/>
              <a:t>They applied the classical idea of </a:t>
            </a:r>
            <a:r>
              <a:rPr lang="en-US" sz="2400" i="1" dirty="0"/>
              <a:t>equipartition of energy </a:t>
            </a:r>
            <a:r>
              <a:rPr lang="en-US" sz="2400" dirty="0"/>
              <a:t>(</a:t>
            </a:r>
            <a:r>
              <a:rPr lang="en-US" sz="2400" dirty="0">
                <a:solidFill>
                  <a:srgbClr val="FF0000"/>
                </a:solidFill>
              </a:rPr>
              <a:t>1900, 1905</a:t>
            </a:r>
            <a:r>
              <a:rPr lang="en-US" sz="2400" dirty="0"/>
              <a:t>) to vibrating energy states in a solid to predict the spectral distribution of blackbody radiation. It worked at long wavelengths but went quite wrong at short wavelengths (the </a:t>
            </a:r>
            <a:r>
              <a:rPr lang="en-US" sz="2400" i="1" dirty="0"/>
              <a:t>ultraviolet catastrophe</a:t>
            </a:r>
            <a:r>
              <a:rPr lang="en-US" sz="2400" dirty="0"/>
              <a:t>.)</a:t>
            </a:r>
          </a:p>
        </p:txBody>
      </p:sp>
      <p:graphicFrame>
        <p:nvGraphicFramePr>
          <p:cNvPr id="8" name="Object 7">
            <a:extLst>
              <a:ext uri="{FF2B5EF4-FFF2-40B4-BE49-F238E27FC236}">
                <a16:creationId xmlns:a16="http://schemas.microsoft.com/office/drawing/2014/main" id="{38E31383-56C3-4964-A70A-FF2BCDA70B0F}"/>
              </a:ext>
            </a:extLst>
          </p:cNvPr>
          <p:cNvGraphicFramePr>
            <a:graphicFrameLocks noChangeAspect="1"/>
          </p:cNvGraphicFramePr>
          <p:nvPr>
            <p:extLst>
              <p:ext uri="{D42A27DB-BD31-4B8C-83A1-F6EECF244321}">
                <p14:modId xmlns:p14="http://schemas.microsoft.com/office/powerpoint/2010/main" val="1054080245"/>
              </p:ext>
            </p:extLst>
          </p:nvPr>
        </p:nvGraphicFramePr>
        <p:xfrm>
          <a:off x="1061918" y="4230986"/>
          <a:ext cx="2291535" cy="900246"/>
        </p:xfrm>
        <a:graphic>
          <a:graphicData uri="http://schemas.openxmlformats.org/presentationml/2006/ole">
            <mc:AlternateContent xmlns:mc="http://schemas.openxmlformats.org/markup-compatibility/2006">
              <mc:Choice xmlns:v="urn:schemas-microsoft-com:vml" Requires="v">
                <p:oleObj spid="_x0000_s2052" name="Equation" r:id="rId10" imgW="1066680" imgH="419040" progId="Equation.DSMT4">
                  <p:embed/>
                </p:oleObj>
              </mc:Choice>
              <mc:Fallback>
                <p:oleObj name="Equation" r:id="rId10" imgW="1066680" imgH="419040" progId="Equation.DSMT4">
                  <p:embed/>
                  <p:pic>
                    <p:nvPicPr>
                      <p:cNvPr id="0" name=""/>
                      <p:cNvPicPr/>
                      <p:nvPr/>
                    </p:nvPicPr>
                    <p:blipFill>
                      <a:blip r:embed="rId11"/>
                      <a:stretch>
                        <a:fillRect/>
                      </a:stretch>
                    </p:blipFill>
                    <p:spPr>
                      <a:xfrm>
                        <a:off x="1061918" y="4230986"/>
                        <a:ext cx="2291535" cy="900246"/>
                      </a:xfrm>
                      <a:prstGeom prst="rect">
                        <a:avLst/>
                      </a:prstGeom>
                    </p:spPr>
                  </p:pic>
                </p:oleObj>
              </mc:Fallback>
            </mc:AlternateContent>
          </a:graphicData>
        </a:graphic>
      </p:graphicFrame>
      <p:pic>
        <p:nvPicPr>
          <p:cNvPr id="6" name="Recorded Sound">
            <a:hlinkClick r:id="" action="ppaction://media"/>
            <a:extLst>
              <a:ext uri="{FF2B5EF4-FFF2-40B4-BE49-F238E27FC236}">
                <a16:creationId xmlns:a16="http://schemas.microsoft.com/office/drawing/2014/main" id="{9593CA6C-FEA7-49A1-ABDE-0F2A22F55E39}"/>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0825282" y="5131232"/>
            <a:ext cx="609600" cy="609600"/>
          </a:xfrm>
          <a:prstGeom prst="rect">
            <a:avLst/>
          </a:prstGeom>
        </p:spPr>
      </p:pic>
    </p:spTree>
    <p:extLst>
      <p:ext uri="{BB962C8B-B14F-4D97-AF65-F5344CB8AC3E}">
        <p14:creationId xmlns:p14="http://schemas.microsoft.com/office/powerpoint/2010/main" val="3996816272"/>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3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291E75-9A2A-4EF4-9C1C-7F53236D79C8}"/>
              </a:ext>
            </a:extLst>
          </p:cNvPr>
          <p:cNvPicPr/>
          <p:nvPr/>
        </p:nvPicPr>
        <p:blipFill>
          <a:blip r:embed="rId4" r:link="rId6" cstate="print">
            <a:lum contrast="40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19831" y="1688869"/>
            <a:ext cx="1543049" cy="1981166"/>
          </a:xfrm>
          <a:prstGeom prst="rect">
            <a:avLst/>
          </a:prstGeom>
          <a:noFill/>
          <a:ln>
            <a:noFill/>
          </a:ln>
        </p:spPr>
      </p:pic>
      <p:pic>
        <p:nvPicPr>
          <p:cNvPr id="3" name="Picture 2" descr="Pringsheim">
            <a:extLst>
              <a:ext uri="{FF2B5EF4-FFF2-40B4-BE49-F238E27FC236}">
                <a16:creationId xmlns:a16="http://schemas.microsoft.com/office/drawing/2014/main" id="{46C0CD84-8A51-4838-8E5A-48E8A184B13D}"/>
              </a:ext>
            </a:extLst>
          </p:cNvPr>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62881" y="3883789"/>
            <a:ext cx="1543050" cy="1796891"/>
          </a:xfrm>
          <a:prstGeom prst="rect">
            <a:avLst/>
          </a:prstGeom>
          <a:noFill/>
          <a:ln>
            <a:noFill/>
          </a:ln>
        </p:spPr>
      </p:pic>
      <p:sp>
        <p:nvSpPr>
          <p:cNvPr id="5" name="Rectangle 3">
            <a:extLst>
              <a:ext uri="{FF2B5EF4-FFF2-40B4-BE49-F238E27FC236}">
                <a16:creationId xmlns:a16="http://schemas.microsoft.com/office/drawing/2014/main" id="{C222E347-71DA-4590-91F9-10224E883932}"/>
              </a:ext>
            </a:extLst>
          </p:cNvPr>
          <p:cNvSpPr>
            <a:spLocks noChangeArrowheads="1"/>
          </p:cNvSpPr>
          <p:nvPr/>
        </p:nvSpPr>
        <p:spPr bwMode="auto">
          <a:xfrm>
            <a:off x="4014107" y="19678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6" name="Rectangle 4">
            <a:extLst>
              <a:ext uri="{FF2B5EF4-FFF2-40B4-BE49-F238E27FC236}">
                <a16:creationId xmlns:a16="http://schemas.microsoft.com/office/drawing/2014/main" id="{960C4330-9159-421D-8102-FD32C89533EB}"/>
              </a:ext>
            </a:extLst>
          </p:cNvPr>
          <p:cNvSpPr>
            <a:spLocks noChangeArrowheads="1"/>
          </p:cNvSpPr>
          <p:nvPr/>
        </p:nvSpPr>
        <p:spPr bwMode="auto">
          <a:xfrm>
            <a:off x="3465032" y="1768070"/>
            <a:ext cx="6717353" cy="376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342900" algn="just" defTabSz="685800"/>
            <a:r>
              <a:rPr lang="en-US" altLang="en-US" sz="2400" b="1" dirty="0">
                <a:latin typeface="+mn-lt"/>
                <a:ea typeface="Times New Roman" panose="02020603050405020304" pitchFamily="18" charset="0"/>
              </a:rPr>
              <a:t>Otto Richard Lummer (1860-1925)</a:t>
            </a:r>
            <a:r>
              <a:rPr lang="en-US" altLang="en-US" sz="2400" dirty="0">
                <a:latin typeface="+mn-lt"/>
                <a:ea typeface="Times New Roman" panose="02020603050405020304" pitchFamily="18" charset="0"/>
              </a:rPr>
              <a:t> and </a:t>
            </a:r>
            <a:r>
              <a:rPr lang="en-US" altLang="en-US" sz="2400" b="1" dirty="0">
                <a:latin typeface="+mn-lt"/>
                <a:ea typeface="Times New Roman" panose="02020603050405020304" pitchFamily="18" charset="0"/>
              </a:rPr>
              <a:t>Ernst Pringsheim (1859-1917)</a:t>
            </a:r>
            <a:r>
              <a:rPr lang="en-US" altLang="en-US" sz="2400" dirty="0">
                <a:latin typeface="+mn-lt"/>
                <a:ea typeface="Times New Roman" panose="02020603050405020304" pitchFamily="18" charset="0"/>
              </a:rPr>
              <a:t> developed the radiometer for accurately measuring infrared radiation. In </a:t>
            </a:r>
            <a:r>
              <a:rPr lang="en-US" altLang="en-US" sz="2400" dirty="0">
                <a:solidFill>
                  <a:srgbClr val="FF0000"/>
                </a:solidFill>
                <a:latin typeface="+mn-lt"/>
                <a:ea typeface="Times New Roman" panose="02020603050405020304" pitchFamily="18" charset="0"/>
              </a:rPr>
              <a:t>1896</a:t>
            </a:r>
            <a:r>
              <a:rPr lang="en-US" altLang="en-US" sz="2400" dirty="0">
                <a:latin typeface="+mn-lt"/>
                <a:ea typeface="Times New Roman" panose="02020603050405020304" pitchFamily="18" charset="0"/>
              </a:rPr>
              <a:t>, they measured the spectral distribution of radiation energy from a blackbody.</a:t>
            </a:r>
          </a:p>
          <a:p>
            <a:pPr indent="342900" algn="just" defTabSz="685800"/>
            <a:r>
              <a:rPr lang="en-US" altLang="en-US" sz="2400" dirty="0">
                <a:latin typeface="+mn-lt"/>
                <a:ea typeface="Times New Roman" panose="02020603050405020304" pitchFamily="18" charset="0"/>
              </a:rPr>
              <a:t>In September </a:t>
            </a:r>
            <a:r>
              <a:rPr lang="en-US" altLang="en-US" sz="2400" dirty="0">
                <a:solidFill>
                  <a:srgbClr val="FF0000"/>
                </a:solidFill>
                <a:latin typeface="+mn-lt"/>
                <a:ea typeface="Times New Roman" panose="02020603050405020304" pitchFamily="18" charset="0"/>
              </a:rPr>
              <a:t>1900</a:t>
            </a:r>
            <a:r>
              <a:rPr lang="en-US" altLang="en-US" sz="2400" dirty="0">
                <a:latin typeface="+mn-lt"/>
                <a:ea typeface="Times New Roman" panose="02020603050405020304" pitchFamily="18" charset="0"/>
              </a:rPr>
              <a:t> they published results showing the “invalidity of the Wien-Planck spectral equation.” This stimulated Max Planck to seek a new radiation expression</a:t>
            </a:r>
            <a:r>
              <a:rPr lang="en-US" altLang="en-US" sz="2400" dirty="0">
                <a:ea typeface="Times New Roman" panose="02020603050405020304" pitchFamily="18" charset="0"/>
              </a:rPr>
              <a:t>. </a:t>
            </a:r>
            <a:endParaRPr lang="en-US" altLang="en-US" sz="2400" dirty="0"/>
          </a:p>
        </p:txBody>
      </p:sp>
      <p:cxnSp>
        <p:nvCxnSpPr>
          <p:cNvPr id="8" name="Straight Arrow Connector 7">
            <a:extLst>
              <a:ext uri="{FF2B5EF4-FFF2-40B4-BE49-F238E27FC236}">
                <a16:creationId xmlns:a16="http://schemas.microsoft.com/office/drawing/2014/main" id="{7D098136-D021-478E-9E4A-708155AD21AD}"/>
              </a:ext>
            </a:extLst>
          </p:cNvPr>
          <p:cNvCxnSpPr>
            <a:cxnSpLocks/>
          </p:cNvCxnSpPr>
          <p:nvPr/>
        </p:nvCxnSpPr>
        <p:spPr>
          <a:xfrm flipH="1">
            <a:off x="3103808" y="2614411"/>
            <a:ext cx="361226" cy="1365161"/>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DA76555-42A3-4145-BF95-A9E5647825E3}"/>
              </a:ext>
            </a:extLst>
          </p:cNvPr>
          <p:cNvCxnSpPr>
            <a:cxnSpLocks/>
          </p:cNvCxnSpPr>
          <p:nvPr/>
        </p:nvCxnSpPr>
        <p:spPr>
          <a:xfrm flipH="1">
            <a:off x="2983844" y="1995465"/>
            <a:ext cx="797742" cy="238463"/>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AF09A7-9811-4937-BDC7-C664A230028C}"/>
              </a:ext>
            </a:extLst>
          </p:cNvPr>
          <p:cNvSpPr txBox="1"/>
          <p:nvPr/>
        </p:nvSpPr>
        <p:spPr>
          <a:xfrm>
            <a:off x="1397453" y="568034"/>
            <a:ext cx="10365761" cy="1077218"/>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rPr>
              <a:t>WIEN’S DISTRIBUTION IS OUTSIDE THE </a:t>
            </a:r>
          </a:p>
          <a:p>
            <a:r>
              <a:rPr lang="en-US" sz="3200" dirty="0">
                <a:ln>
                  <a:solidFill>
                    <a:schemeClr val="bg1"/>
                  </a:solidFill>
                </a:ln>
                <a:solidFill>
                  <a:schemeClr val="accent5">
                    <a:lumMod val="60000"/>
                    <a:lumOff val="40000"/>
                  </a:schemeClr>
                </a:solidFill>
              </a:rPr>
              <a:t>EXPERIMENTAL ERROR!</a:t>
            </a:r>
          </a:p>
        </p:txBody>
      </p:sp>
      <p:pic>
        <p:nvPicPr>
          <p:cNvPr id="12" name="Recorded Sound">
            <a:hlinkClick r:id="" action="ppaction://media"/>
            <a:extLst>
              <a:ext uri="{FF2B5EF4-FFF2-40B4-BE49-F238E27FC236}">
                <a16:creationId xmlns:a16="http://schemas.microsoft.com/office/drawing/2014/main" id="{B62EC31F-97BD-4C16-A0C0-42FADB83C93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79030" y="5375880"/>
            <a:ext cx="609600" cy="609600"/>
          </a:xfrm>
          <a:prstGeom prst="rect">
            <a:avLst/>
          </a:prstGeom>
        </p:spPr>
      </p:pic>
    </p:spTree>
    <p:extLst>
      <p:ext uri="{BB962C8B-B14F-4D97-AF65-F5344CB8AC3E}">
        <p14:creationId xmlns:p14="http://schemas.microsoft.com/office/powerpoint/2010/main" val="1051413522"/>
      </p:ext>
    </p:extLst>
  </p:cSld>
  <p:clrMapOvr>
    <a:masterClrMapping/>
  </p:clrMapOvr>
  <p:transition spd="slow" advClick="0" advTm="2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8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779C4-A9B2-443D-9EBD-96489AC21237}"/>
              </a:ext>
            </a:extLst>
          </p:cNvPr>
          <p:cNvSpPr txBox="1"/>
          <p:nvPr/>
        </p:nvSpPr>
        <p:spPr>
          <a:xfrm>
            <a:off x="949190" y="666705"/>
            <a:ext cx="8901693" cy="5524589"/>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SO… HAVE MADE IT TO</a:t>
            </a:r>
            <a:r>
              <a:rPr lang="en-US" sz="3200" dirty="0">
                <a:ln>
                  <a:solidFill>
                    <a:schemeClr val="bg1"/>
                  </a:solidFill>
                </a:ln>
                <a:latin typeface="+mj-lt"/>
              </a:rPr>
              <a:t> </a:t>
            </a:r>
            <a:r>
              <a:rPr lang="en-US" sz="3200" dirty="0">
                <a:ln>
                  <a:solidFill>
                    <a:schemeClr val="bg1"/>
                  </a:solidFill>
                </a:ln>
                <a:solidFill>
                  <a:srgbClr val="FF0000"/>
                </a:solidFill>
                <a:latin typeface="+mj-lt"/>
              </a:rPr>
              <a:t>1900</a:t>
            </a:r>
            <a:r>
              <a:rPr lang="en-US" sz="3200" dirty="0">
                <a:ln>
                  <a:solidFill>
                    <a:schemeClr val="bg1"/>
                  </a:solidFill>
                </a:ln>
                <a:solidFill>
                  <a:schemeClr val="accent5">
                    <a:lumMod val="60000"/>
                    <a:lumOff val="40000"/>
                  </a:schemeClr>
                </a:solidFill>
                <a:latin typeface="+mj-lt"/>
              </a:rPr>
              <a:t>……..</a:t>
            </a:r>
          </a:p>
          <a:p>
            <a:endParaRPr lang="en-US" sz="900" dirty="0"/>
          </a:p>
          <a:p>
            <a:r>
              <a:rPr lang="en-US" sz="2400" b="1" u="sng" dirty="0"/>
              <a:t>What did we know at that time</a:t>
            </a:r>
            <a:r>
              <a:rPr lang="en-US" sz="2400" dirty="0"/>
              <a:t>?</a:t>
            </a:r>
          </a:p>
          <a:p>
            <a:pPr marL="214313" indent="-214313">
              <a:buFont typeface="Arial" panose="020B0604020202020204" pitchFamily="34" charset="0"/>
              <a:buChar char="•"/>
            </a:pPr>
            <a:r>
              <a:rPr lang="en-US" sz="2400" dirty="0"/>
              <a:t>Radiation is well described as an electromagnetic wave.</a:t>
            </a:r>
          </a:p>
          <a:p>
            <a:pPr marL="214313" indent="-214313">
              <a:buFont typeface="Arial" panose="020B0604020202020204" pitchFamily="34" charset="0"/>
              <a:buChar char="•"/>
            </a:pPr>
            <a:r>
              <a:rPr lang="en-US" sz="2400" dirty="0"/>
              <a:t>The ideal blackbody radiates in proportion to its absolute temperature to the fourth power, and </a:t>
            </a:r>
            <a:r>
              <a:rPr lang="en-US" sz="2400" i="1" dirty="0" err="1">
                <a:latin typeface="Symbol" panose="05050102010706020507" pitchFamily="18" charset="2"/>
              </a:rPr>
              <a:t>l</a:t>
            </a:r>
            <a:r>
              <a:rPr lang="en-US" sz="2400" i="1" baseline="-25000" dirty="0" err="1"/>
              <a:t>max</a:t>
            </a:r>
            <a:r>
              <a:rPr lang="en-US" sz="2400" i="1" dirty="0" err="1"/>
              <a:t>T</a:t>
            </a:r>
            <a:r>
              <a:rPr lang="en-US" sz="2400" dirty="0"/>
              <a:t> = constant.</a:t>
            </a:r>
          </a:p>
          <a:p>
            <a:pPr marL="214313" indent="-214313">
              <a:buFont typeface="Arial" panose="020B0604020202020204" pitchFamily="34" charset="0"/>
              <a:buChar char="•"/>
            </a:pPr>
            <a:r>
              <a:rPr lang="en-US" sz="2400" dirty="0"/>
              <a:t>We have some information on atmospheric scattering and absorption of radiation, leading to understanding of why the sky is blue, sunsets are red, and speculation on why and how polyatomic gases (H</a:t>
            </a:r>
            <a:r>
              <a:rPr lang="en-US" sz="2400" baseline="-25000" dirty="0"/>
              <a:t>2</a:t>
            </a:r>
            <a:r>
              <a:rPr lang="en-US" sz="2400" dirty="0"/>
              <a:t>O, CO</a:t>
            </a:r>
            <a:r>
              <a:rPr lang="en-US" sz="2400" baseline="-25000" dirty="0"/>
              <a:t>2, </a:t>
            </a:r>
            <a:r>
              <a:rPr lang="en-US" sz="2400" dirty="0"/>
              <a:t>CH</a:t>
            </a:r>
            <a:r>
              <a:rPr lang="en-US" sz="2400" baseline="-25000" dirty="0"/>
              <a:t>4</a:t>
            </a:r>
            <a:r>
              <a:rPr lang="en-US" sz="2400" dirty="0"/>
              <a:t>) may affect the weather.</a:t>
            </a:r>
          </a:p>
          <a:p>
            <a:pPr marL="214313" indent="-214313">
              <a:buFont typeface="Arial" panose="020B0604020202020204" pitchFamily="34" charset="0"/>
              <a:buChar char="•"/>
            </a:pPr>
            <a:endParaRPr lang="en-US" sz="2400" dirty="0"/>
          </a:p>
          <a:p>
            <a:r>
              <a:rPr lang="en-US" sz="2400" b="1" u="sng" dirty="0"/>
              <a:t>What we didn’t know</a:t>
            </a:r>
            <a:r>
              <a:rPr lang="en-US" sz="2400" dirty="0"/>
              <a:t>: </a:t>
            </a:r>
            <a:r>
              <a:rPr lang="en-US" sz="2400" i="1" dirty="0"/>
              <a:t>Exactly</a:t>
            </a:r>
            <a:r>
              <a:rPr lang="en-US" sz="2400" dirty="0"/>
              <a:t> how is emitted radiation from a blackbody distributed across the spectrum? But we’re close.</a:t>
            </a:r>
          </a:p>
        </p:txBody>
      </p:sp>
      <p:pic>
        <p:nvPicPr>
          <p:cNvPr id="3" name="Picture 2">
            <a:extLst>
              <a:ext uri="{FF2B5EF4-FFF2-40B4-BE49-F238E27FC236}">
                <a16:creationId xmlns:a16="http://schemas.microsoft.com/office/drawing/2014/main" id="{33975370-6730-4E5F-BB05-DC905F24D2AE}"/>
              </a:ext>
            </a:extLst>
          </p:cNvPr>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959371" y="1190473"/>
            <a:ext cx="1612697" cy="1644461"/>
          </a:xfrm>
          <a:prstGeom prst="rect">
            <a:avLst/>
          </a:prstGeom>
          <a:noFill/>
          <a:ln>
            <a:noFill/>
          </a:ln>
        </p:spPr>
      </p:pic>
      <p:pic>
        <p:nvPicPr>
          <p:cNvPr id="4" name="Recorded Sound">
            <a:hlinkClick r:id="" action="ppaction://media"/>
            <a:extLst>
              <a:ext uri="{FF2B5EF4-FFF2-40B4-BE49-F238E27FC236}">
                <a16:creationId xmlns:a16="http://schemas.microsoft.com/office/drawing/2014/main" id="{9F53E032-AD50-4469-9B7C-DA47D0B9EA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62468" y="5362727"/>
            <a:ext cx="609600" cy="609600"/>
          </a:xfrm>
          <a:prstGeom prst="rect">
            <a:avLst/>
          </a:prstGeom>
        </p:spPr>
      </p:pic>
    </p:spTree>
    <p:extLst>
      <p:ext uri="{BB962C8B-B14F-4D97-AF65-F5344CB8AC3E}">
        <p14:creationId xmlns:p14="http://schemas.microsoft.com/office/powerpoint/2010/main" val="2043428774"/>
      </p:ext>
    </p:extLst>
  </p:cSld>
  <p:clrMapOvr>
    <a:masterClrMapping/>
  </p:clrMapOvr>
  <p:transition spd="slow" advClick="0" advTm="5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C3C0C-913B-4EB5-9D5C-BA0589FB1723}"/>
              </a:ext>
            </a:extLst>
          </p:cNvPr>
          <p:cNvSpPr txBox="1"/>
          <p:nvPr/>
        </p:nvSpPr>
        <p:spPr>
          <a:xfrm>
            <a:off x="987194" y="1005834"/>
            <a:ext cx="6156592" cy="584775"/>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NOW FOR THE BIGGIE………</a:t>
            </a:r>
          </a:p>
        </p:txBody>
      </p:sp>
      <p:pic>
        <p:nvPicPr>
          <p:cNvPr id="3" name="Picture 2" descr="Planck">
            <a:extLst>
              <a:ext uri="{FF2B5EF4-FFF2-40B4-BE49-F238E27FC236}">
                <a16:creationId xmlns:a16="http://schemas.microsoft.com/office/drawing/2014/main" id="{2AAB9CDF-A2F9-4751-ABEF-2C397891A7CC}"/>
              </a:ext>
            </a:extLst>
          </p:cNvPr>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96782" y="792989"/>
            <a:ext cx="2375187" cy="2668708"/>
          </a:xfrm>
          <a:prstGeom prst="rect">
            <a:avLst/>
          </a:prstGeom>
          <a:noFill/>
          <a:ln>
            <a:noFill/>
          </a:ln>
        </p:spPr>
      </p:pic>
      <p:sp>
        <p:nvSpPr>
          <p:cNvPr id="5" name="Rectangle 2">
            <a:extLst>
              <a:ext uri="{FF2B5EF4-FFF2-40B4-BE49-F238E27FC236}">
                <a16:creationId xmlns:a16="http://schemas.microsoft.com/office/drawing/2014/main" id="{940B5581-4080-4629-9047-BD316316A4A8}"/>
              </a:ext>
            </a:extLst>
          </p:cNvPr>
          <p:cNvSpPr>
            <a:spLocks noChangeArrowheads="1"/>
          </p:cNvSpPr>
          <p:nvPr/>
        </p:nvSpPr>
        <p:spPr bwMode="auto">
          <a:xfrm>
            <a:off x="1882953" y="2273426"/>
            <a:ext cx="57886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dirty="0"/>
          </a:p>
        </p:txBody>
      </p:sp>
      <p:sp>
        <p:nvSpPr>
          <p:cNvPr id="6" name="Rectangle 3">
            <a:extLst>
              <a:ext uri="{FF2B5EF4-FFF2-40B4-BE49-F238E27FC236}">
                <a16:creationId xmlns:a16="http://schemas.microsoft.com/office/drawing/2014/main" id="{09E450D1-2FFA-45FC-B2BA-89C30B9C279C}"/>
              </a:ext>
            </a:extLst>
          </p:cNvPr>
          <p:cNvSpPr>
            <a:spLocks noChangeArrowheads="1"/>
          </p:cNvSpPr>
          <p:nvPr/>
        </p:nvSpPr>
        <p:spPr bwMode="auto">
          <a:xfrm>
            <a:off x="1057741" y="1917047"/>
            <a:ext cx="5668524" cy="302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400" b="1" dirty="0">
                <a:ea typeface="Calibri" panose="020F0502020204030204" pitchFamily="34" charset="0"/>
                <a:cs typeface="Times New Roman" panose="02020603050405020304" pitchFamily="18" charset="0"/>
              </a:rPr>
              <a:t>Max Planck (1858-1947)</a:t>
            </a:r>
            <a:r>
              <a:rPr lang="en-US" altLang="en-US" sz="2400" dirty="0">
                <a:ea typeface="Calibri" panose="020F0502020204030204" pitchFamily="34" charset="0"/>
                <a:cs typeface="Times New Roman" panose="02020603050405020304" pitchFamily="18" charset="0"/>
              </a:rPr>
              <a:t> developed his blackbody spectral distribution in </a:t>
            </a:r>
            <a:r>
              <a:rPr lang="en-US" altLang="en-US" sz="2400" dirty="0">
                <a:solidFill>
                  <a:srgbClr val="FF0000"/>
                </a:solidFill>
                <a:ea typeface="Calibri" panose="020F0502020204030204" pitchFamily="34" charset="0"/>
                <a:cs typeface="Times New Roman" panose="02020603050405020304" pitchFamily="18" charset="0"/>
              </a:rPr>
              <a:t>1900-1901.</a:t>
            </a:r>
            <a:r>
              <a:rPr lang="en-US" altLang="en-US" sz="2400" dirty="0">
                <a:ea typeface="Calibri" panose="020F0502020204030204" pitchFamily="34" charset="0"/>
                <a:cs typeface="Times New Roman" panose="02020603050405020304" pitchFamily="18" charset="0"/>
              </a:rPr>
              <a:t> He observed that the denominator in Wien’s equation needed to be slightly smaller to fit the data of Lummer and Pringsheim. He stuck in a (-1), and it now matched the experiment! </a:t>
            </a:r>
            <a:endParaRPr lang="en-US" altLang="en-US" sz="2400" dirty="0"/>
          </a:p>
        </p:txBody>
      </p:sp>
      <p:graphicFrame>
        <p:nvGraphicFramePr>
          <p:cNvPr id="4" name="Object 3">
            <a:extLst>
              <a:ext uri="{FF2B5EF4-FFF2-40B4-BE49-F238E27FC236}">
                <a16:creationId xmlns:a16="http://schemas.microsoft.com/office/drawing/2014/main" id="{47A0B790-E9CB-4B97-B385-DD40AEE16648}"/>
              </a:ext>
            </a:extLst>
          </p:cNvPr>
          <p:cNvGraphicFramePr>
            <a:graphicFrameLocks noChangeAspect="1"/>
          </p:cNvGraphicFramePr>
          <p:nvPr>
            <p:extLst>
              <p:ext uri="{D42A27DB-BD31-4B8C-83A1-F6EECF244321}">
                <p14:modId xmlns:p14="http://schemas.microsoft.com/office/powerpoint/2010/main" val="90932348"/>
              </p:ext>
            </p:extLst>
          </p:nvPr>
        </p:nvGraphicFramePr>
        <p:xfrm>
          <a:off x="7186572" y="3528461"/>
          <a:ext cx="2620420" cy="1136288"/>
        </p:xfrm>
        <a:graphic>
          <a:graphicData uri="http://schemas.openxmlformats.org/presentationml/2006/ole">
            <mc:AlternateContent xmlns:mc="http://schemas.openxmlformats.org/markup-compatibility/2006">
              <mc:Choice xmlns:v="urn:schemas-microsoft-com:vml" Requires="v">
                <p:oleObj spid="_x0000_s3078" name="Equation" r:id="rId7" imgW="1434960" imgH="622080" progId="Equation.DSMT4">
                  <p:embed/>
                </p:oleObj>
              </mc:Choice>
              <mc:Fallback>
                <p:oleObj name="Equation" r:id="rId7" imgW="1434960" imgH="622080" progId="Equation.DSMT4">
                  <p:embed/>
                  <p:pic>
                    <p:nvPicPr>
                      <p:cNvPr id="0" name=""/>
                      <p:cNvPicPr/>
                      <p:nvPr/>
                    </p:nvPicPr>
                    <p:blipFill>
                      <a:blip r:embed="rId8"/>
                      <a:stretch>
                        <a:fillRect/>
                      </a:stretch>
                    </p:blipFill>
                    <p:spPr>
                      <a:xfrm>
                        <a:off x="7186572" y="3528461"/>
                        <a:ext cx="2620420" cy="113628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C306F2E3-BE72-4408-898B-DF9452C9668B}"/>
              </a:ext>
            </a:extLst>
          </p:cNvPr>
          <p:cNvGraphicFramePr>
            <a:graphicFrameLocks noChangeAspect="1"/>
          </p:cNvGraphicFramePr>
          <p:nvPr>
            <p:extLst>
              <p:ext uri="{D42A27DB-BD31-4B8C-83A1-F6EECF244321}">
                <p14:modId xmlns:p14="http://schemas.microsoft.com/office/powerpoint/2010/main" val="1509336593"/>
              </p:ext>
            </p:extLst>
          </p:nvPr>
        </p:nvGraphicFramePr>
        <p:xfrm>
          <a:off x="6995045" y="4731513"/>
          <a:ext cx="3003474" cy="1109980"/>
        </p:xfrm>
        <a:graphic>
          <a:graphicData uri="http://schemas.openxmlformats.org/presentationml/2006/ole">
            <mc:AlternateContent xmlns:mc="http://schemas.openxmlformats.org/markup-compatibility/2006">
              <mc:Choice xmlns:v="urn:schemas-microsoft-com:vml" Requires="v">
                <p:oleObj spid="_x0000_s3079" name="Equation" r:id="rId9" imgW="1752480" imgH="647640" progId="Equation.DSMT4">
                  <p:embed/>
                </p:oleObj>
              </mc:Choice>
              <mc:Fallback>
                <p:oleObj name="Equation" r:id="rId9" imgW="1752480" imgH="647640" progId="Equation.DSMT4">
                  <p:embed/>
                  <p:pic>
                    <p:nvPicPr>
                      <p:cNvPr id="0" name=""/>
                      <p:cNvPicPr/>
                      <p:nvPr/>
                    </p:nvPicPr>
                    <p:blipFill>
                      <a:blip r:embed="rId10"/>
                      <a:stretch>
                        <a:fillRect/>
                      </a:stretch>
                    </p:blipFill>
                    <p:spPr>
                      <a:xfrm>
                        <a:off x="6995045" y="4731513"/>
                        <a:ext cx="3003474" cy="110998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B46B0087-BE77-47E1-8C61-72155261805D}"/>
              </a:ext>
            </a:extLst>
          </p:cNvPr>
          <p:cNvSpPr txBox="1"/>
          <p:nvPr/>
        </p:nvSpPr>
        <p:spPr>
          <a:xfrm>
            <a:off x="7186572" y="4183544"/>
            <a:ext cx="1177872" cy="369332"/>
          </a:xfrm>
          <a:prstGeom prst="rect">
            <a:avLst/>
          </a:prstGeom>
          <a:noFill/>
        </p:spPr>
        <p:txBody>
          <a:bodyPr wrap="square" rtlCol="0">
            <a:spAutoFit/>
          </a:bodyPr>
          <a:lstStyle/>
          <a:p>
            <a:r>
              <a:rPr lang="en-US" dirty="0"/>
              <a:t>Wien</a:t>
            </a:r>
          </a:p>
        </p:txBody>
      </p:sp>
      <p:sp>
        <p:nvSpPr>
          <p:cNvPr id="10" name="TextBox 9">
            <a:extLst>
              <a:ext uri="{FF2B5EF4-FFF2-40B4-BE49-F238E27FC236}">
                <a16:creationId xmlns:a16="http://schemas.microsoft.com/office/drawing/2014/main" id="{14EE7490-C334-466C-8CFB-281E077E8936}"/>
              </a:ext>
            </a:extLst>
          </p:cNvPr>
          <p:cNvSpPr txBox="1"/>
          <p:nvPr/>
        </p:nvSpPr>
        <p:spPr>
          <a:xfrm>
            <a:off x="6995045" y="5458119"/>
            <a:ext cx="968736" cy="369332"/>
          </a:xfrm>
          <a:prstGeom prst="rect">
            <a:avLst/>
          </a:prstGeom>
          <a:noFill/>
        </p:spPr>
        <p:txBody>
          <a:bodyPr wrap="square" rtlCol="0">
            <a:spAutoFit/>
          </a:bodyPr>
          <a:lstStyle/>
          <a:p>
            <a:r>
              <a:rPr lang="en-US" dirty="0"/>
              <a:t>Planck</a:t>
            </a:r>
          </a:p>
        </p:txBody>
      </p:sp>
      <p:pic>
        <p:nvPicPr>
          <p:cNvPr id="8" name="Recorded Sound">
            <a:hlinkClick r:id="" action="ppaction://media"/>
            <a:extLst>
              <a:ext uri="{FF2B5EF4-FFF2-40B4-BE49-F238E27FC236}">
                <a16:creationId xmlns:a16="http://schemas.microsoft.com/office/drawing/2014/main" id="{369A27DB-DE55-466C-91DD-F2FF3181CD1D}"/>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0871969" y="5286503"/>
            <a:ext cx="609600" cy="609600"/>
          </a:xfrm>
          <a:prstGeom prst="rect">
            <a:avLst/>
          </a:prstGeom>
        </p:spPr>
      </p:pic>
    </p:spTree>
    <p:extLst>
      <p:ext uri="{BB962C8B-B14F-4D97-AF65-F5344CB8AC3E}">
        <p14:creationId xmlns:p14="http://schemas.microsoft.com/office/powerpoint/2010/main" val="919533269"/>
      </p:ext>
    </p:extLst>
  </p:cSld>
  <p:clrMapOvr>
    <a:masterClrMapping/>
  </p:clrMapOvr>
  <p:transition spd="slow" advClick="0" advTm="2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ummer and Pringsheim">
            <a:extLst>
              <a:ext uri="{FF2B5EF4-FFF2-40B4-BE49-F238E27FC236}">
                <a16:creationId xmlns:a16="http://schemas.microsoft.com/office/drawing/2014/main" id="{C8FCA607-86F0-4A3D-8979-C8EAF3355AB6}"/>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54661" y="847650"/>
            <a:ext cx="2759399" cy="2380760"/>
          </a:xfrm>
          <a:prstGeom prst="rect">
            <a:avLst/>
          </a:prstGeom>
          <a:noFill/>
          <a:ln>
            <a:noFill/>
          </a:ln>
        </p:spPr>
      </p:pic>
      <p:sp>
        <p:nvSpPr>
          <p:cNvPr id="3" name="TextBox 2">
            <a:extLst>
              <a:ext uri="{FF2B5EF4-FFF2-40B4-BE49-F238E27FC236}">
                <a16:creationId xmlns:a16="http://schemas.microsoft.com/office/drawing/2014/main" id="{5EECAB1A-9F3F-4323-8A17-EC5F6032F7B4}"/>
              </a:ext>
            </a:extLst>
          </p:cNvPr>
          <p:cNvSpPr txBox="1"/>
          <p:nvPr/>
        </p:nvSpPr>
        <p:spPr>
          <a:xfrm>
            <a:off x="4154840" y="847650"/>
            <a:ext cx="6136036" cy="1077218"/>
          </a:xfrm>
          <a:prstGeom prst="rect">
            <a:avLst/>
          </a:prstGeom>
          <a:noFill/>
        </p:spPr>
        <p:txBody>
          <a:bodyPr wrap="square" rtlCol="0">
            <a:spAutoFit/>
          </a:bodyPr>
          <a:lstStyle/>
          <a:p>
            <a:pPr algn="just"/>
            <a:r>
              <a:rPr lang="en-US" sz="3200" dirty="0">
                <a:ln>
                  <a:solidFill>
                    <a:schemeClr val="bg1"/>
                  </a:solidFill>
                </a:ln>
                <a:solidFill>
                  <a:schemeClr val="accent5">
                    <a:lumMod val="60000"/>
                    <a:lumOff val="40000"/>
                  </a:schemeClr>
                </a:solidFill>
                <a:latin typeface="+mj-lt"/>
              </a:rPr>
              <a:t>PLANCK’S CURVE SHOWS AGREEMENT WITH THE DATA.</a:t>
            </a:r>
          </a:p>
        </p:txBody>
      </p:sp>
      <p:sp>
        <p:nvSpPr>
          <p:cNvPr id="4" name="TextBox 3">
            <a:extLst>
              <a:ext uri="{FF2B5EF4-FFF2-40B4-BE49-F238E27FC236}">
                <a16:creationId xmlns:a16="http://schemas.microsoft.com/office/drawing/2014/main" id="{4FC775F1-6BD1-4D7B-9A33-D452B8B334DA}"/>
              </a:ext>
            </a:extLst>
          </p:cNvPr>
          <p:cNvSpPr txBox="1"/>
          <p:nvPr/>
        </p:nvSpPr>
        <p:spPr>
          <a:xfrm>
            <a:off x="1254662" y="3228410"/>
            <a:ext cx="4665691" cy="2677656"/>
          </a:xfrm>
          <a:prstGeom prst="rect">
            <a:avLst/>
          </a:prstGeom>
          <a:noFill/>
        </p:spPr>
        <p:txBody>
          <a:bodyPr wrap="square" rtlCol="0">
            <a:spAutoFit/>
          </a:bodyPr>
          <a:lstStyle/>
          <a:p>
            <a:pPr algn="just"/>
            <a:r>
              <a:rPr lang="en-US" sz="2400" dirty="0"/>
              <a:t>Both the Wein and Rayleigh-Jeans distributions  can be derived as limiting cases of Planck’s distribution. The Wien Law, </a:t>
            </a:r>
            <a:r>
              <a:rPr lang="en-US" sz="2400" i="1" dirty="0" err="1">
                <a:latin typeface="Symbol" panose="05050102010706020507" pitchFamily="18" charset="2"/>
              </a:rPr>
              <a:t>l</a:t>
            </a:r>
            <a:r>
              <a:rPr lang="en-US" sz="2400" i="1" baseline="-25000" dirty="0" err="1"/>
              <a:t>max</a:t>
            </a:r>
            <a:r>
              <a:rPr lang="en-US" sz="2400" i="1" dirty="0" err="1"/>
              <a:t>T</a:t>
            </a:r>
            <a:r>
              <a:rPr lang="en-US" sz="2400" i="1" dirty="0"/>
              <a:t> = constant </a:t>
            </a:r>
            <a:r>
              <a:rPr lang="en-US" sz="2400" dirty="0"/>
              <a:t>and the fourth power Stefan-Boltzmann Law also result.</a:t>
            </a:r>
          </a:p>
        </p:txBody>
      </p:sp>
      <p:pic>
        <p:nvPicPr>
          <p:cNvPr id="8" name="Picture 7" descr="A close up of a map&#10;&#10;Description automatically generated">
            <a:extLst>
              <a:ext uri="{FF2B5EF4-FFF2-40B4-BE49-F238E27FC236}">
                <a16:creationId xmlns:a16="http://schemas.microsoft.com/office/drawing/2014/main" id="{809B85F2-044B-4B88-AB74-C48FED90549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638441" y="2092277"/>
            <a:ext cx="3864417" cy="3785011"/>
          </a:xfrm>
          <a:prstGeom prst="rect">
            <a:avLst/>
          </a:prstGeom>
        </p:spPr>
      </p:pic>
      <p:sp>
        <p:nvSpPr>
          <p:cNvPr id="5" name="TextBox 4">
            <a:extLst>
              <a:ext uri="{FF2B5EF4-FFF2-40B4-BE49-F238E27FC236}">
                <a16:creationId xmlns:a16="http://schemas.microsoft.com/office/drawing/2014/main" id="{61BC491E-5BFA-4481-ADBE-2010C4B91611}"/>
              </a:ext>
            </a:extLst>
          </p:cNvPr>
          <p:cNvSpPr txBox="1"/>
          <p:nvPr/>
        </p:nvSpPr>
        <p:spPr>
          <a:xfrm>
            <a:off x="4154840" y="2092277"/>
            <a:ext cx="2116809" cy="923330"/>
          </a:xfrm>
          <a:prstGeom prst="rect">
            <a:avLst/>
          </a:prstGeom>
          <a:noFill/>
        </p:spPr>
        <p:txBody>
          <a:bodyPr wrap="square" rtlCol="0">
            <a:spAutoFit/>
          </a:bodyPr>
          <a:lstStyle/>
          <a:p>
            <a:r>
              <a:rPr lang="en-US" dirty="0"/>
              <a:t>Original </a:t>
            </a:r>
            <a:r>
              <a:rPr lang="en-US" dirty="0" err="1"/>
              <a:t>Lummer</a:t>
            </a:r>
            <a:endParaRPr lang="en-US" dirty="0"/>
          </a:p>
          <a:p>
            <a:r>
              <a:rPr lang="en-US" dirty="0"/>
              <a:t>And </a:t>
            </a:r>
            <a:r>
              <a:rPr lang="en-US" dirty="0" err="1"/>
              <a:t>Pringsheim</a:t>
            </a:r>
            <a:r>
              <a:rPr lang="en-US" dirty="0"/>
              <a:t> data</a:t>
            </a:r>
          </a:p>
        </p:txBody>
      </p:sp>
      <p:pic>
        <p:nvPicPr>
          <p:cNvPr id="7" name="Recorded Sound">
            <a:hlinkClick r:id="" action="ppaction://media"/>
            <a:extLst>
              <a:ext uri="{FF2B5EF4-FFF2-40B4-BE49-F238E27FC236}">
                <a16:creationId xmlns:a16="http://schemas.microsoft.com/office/drawing/2014/main" id="{2327993F-B723-4E01-A422-F4F46615242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5412" y="5267688"/>
            <a:ext cx="609600" cy="609600"/>
          </a:xfrm>
          <a:prstGeom prst="rect">
            <a:avLst/>
          </a:prstGeom>
        </p:spPr>
      </p:pic>
    </p:spTree>
    <p:extLst>
      <p:ext uri="{BB962C8B-B14F-4D97-AF65-F5344CB8AC3E}">
        <p14:creationId xmlns:p14="http://schemas.microsoft.com/office/powerpoint/2010/main" val="3778434816"/>
      </p:ext>
    </p:extLst>
  </p:cSld>
  <p:clrMapOvr>
    <a:masterClrMapping/>
  </p:clrMapOvr>
  <p:transition spd="slow" advClick="0" advTm="3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nck">
            <a:extLst>
              <a:ext uri="{FF2B5EF4-FFF2-40B4-BE49-F238E27FC236}">
                <a16:creationId xmlns:a16="http://schemas.microsoft.com/office/drawing/2014/main" id="{75080C34-B39A-43DF-9392-EE9A268D3C5A}"/>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96782" y="792989"/>
            <a:ext cx="2375187" cy="2668708"/>
          </a:xfrm>
          <a:prstGeom prst="rect">
            <a:avLst/>
          </a:prstGeom>
          <a:noFill/>
          <a:ln>
            <a:noFill/>
          </a:ln>
        </p:spPr>
      </p:pic>
      <p:sp>
        <p:nvSpPr>
          <p:cNvPr id="3" name="TextBox 2">
            <a:extLst>
              <a:ext uri="{FF2B5EF4-FFF2-40B4-BE49-F238E27FC236}">
                <a16:creationId xmlns:a16="http://schemas.microsoft.com/office/drawing/2014/main" id="{571C1098-2234-4D91-9199-490D24B387C8}"/>
              </a:ext>
            </a:extLst>
          </p:cNvPr>
          <p:cNvSpPr txBox="1"/>
          <p:nvPr/>
        </p:nvSpPr>
        <p:spPr>
          <a:xfrm>
            <a:off x="1611823" y="823985"/>
            <a:ext cx="6400801" cy="1200329"/>
          </a:xfrm>
          <a:prstGeom prst="rect">
            <a:avLst/>
          </a:prstGeom>
          <a:noFill/>
        </p:spPr>
        <p:txBody>
          <a:bodyPr wrap="square" rtlCol="0">
            <a:spAutoFit/>
          </a:bodyPr>
          <a:lstStyle/>
          <a:p>
            <a:r>
              <a:rPr lang="en-US" sz="3600" dirty="0">
                <a:ln>
                  <a:solidFill>
                    <a:schemeClr val="bg1"/>
                  </a:solidFill>
                </a:ln>
                <a:solidFill>
                  <a:schemeClr val="accent5">
                    <a:lumMod val="60000"/>
                    <a:lumOff val="40000"/>
                  </a:schemeClr>
                </a:solidFill>
              </a:rPr>
              <a:t>OK MAX,  SO THE -1 WORKS. NOW TELL US WHY!</a:t>
            </a:r>
          </a:p>
        </p:txBody>
      </p:sp>
      <p:sp>
        <p:nvSpPr>
          <p:cNvPr id="5" name="TextBox 4">
            <a:extLst>
              <a:ext uri="{FF2B5EF4-FFF2-40B4-BE49-F238E27FC236}">
                <a16:creationId xmlns:a16="http://schemas.microsoft.com/office/drawing/2014/main" id="{A1737E1A-C25B-4A82-B135-1B2B7CA9F51E}"/>
              </a:ext>
            </a:extLst>
          </p:cNvPr>
          <p:cNvSpPr txBox="1"/>
          <p:nvPr/>
        </p:nvSpPr>
        <p:spPr>
          <a:xfrm>
            <a:off x="1587449" y="2158340"/>
            <a:ext cx="6400801" cy="3416320"/>
          </a:xfrm>
          <a:prstGeom prst="rect">
            <a:avLst/>
          </a:prstGeom>
          <a:noFill/>
        </p:spPr>
        <p:txBody>
          <a:bodyPr wrap="square" rtlCol="0">
            <a:spAutoFit/>
          </a:bodyPr>
          <a:lstStyle/>
          <a:p>
            <a:pPr algn="just"/>
            <a:r>
              <a:rPr lang="en-US" altLang="en-US" sz="2400" dirty="0">
                <a:ea typeface="Calibri" panose="020F0502020204030204" pitchFamily="34" charset="0"/>
                <a:cs typeface="Times New Roman" panose="02020603050405020304" pitchFamily="18" charset="0"/>
              </a:rPr>
              <a:t>Explaining the theoretical basis for the -1 forced Planck to propose </a:t>
            </a:r>
            <a:r>
              <a:rPr lang="en-US" altLang="en-US" sz="2400" i="1" dirty="0">
                <a:ea typeface="Calibri" panose="020F0502020204030204" pitchFamily="34" charset="0"/>
                <a:cs typeface="Times New Roman" panose="02020603050405020304" pitchFamily="18" charset="0"/>
              </a:rPr>
              <a:t>quantized energy levels</a:t>
            </a:r>
            <a:r>
              <a:rPr lang="en-US" altLang="en-US" sz="2400" dirty="0">
                <a:ea typeface="Calibri" panose="020F0502020204030204" pitchFamily="34" charset="0"/>
                <a:cs typeface="Times New Roman" panose="02020603050405020304" pitchFamily="18" charset="0"/>
              </a:rPr>
              <a:t>…..at odds with classical physics. A very controversial step, rejected by most physicists at the time. </a:t>
            </a:r>
          </a:p>
          <a:p>
            <a:pPr algn="just"/>
            <a:endParaRPr lang="en-US" altLang="en-US" sz="2400" dirty="0">
              <a:ea typeface="Calibri" panose="020F0502020204030204" pitchFamily="34" charset="0"/>
              <a:cs typeface="Times New Roman" panose="02020603050405020304" pitchFamily="18" charset="0"/>
            </a:endParaRPr>
          </a:p>
          <a:p>
            <a:pPr algn="just"/>
            <a:r>
              <a:rPr lang="en-US" altLang="en-US" sz="2400" dirty="0">
                <a:ea typeface="Calibri" panose="020F0502020204030204" pitchFamily="34" charset="0"/>
                <a:cs typeface="Times New Roman" panose="02020603050405020304" pitchFamily="18" charset="0"/>
              </a:rPr>
              <a:t>This laid the basis for modern quantum physics. Remember, Wien got the Nobel Prize in 1911. Planck finally got it in 1918.</a:t>
            </a:r>
            <a:endParaRPr lang="en-US" sz="2400" dirty="0"/>
          </a:p>
        </p:txBody>
      </p:sp>
      <p:pic>
        <p:nvPicPr>
          <p:cNvPr id="4" name="Recorded Sound">
            <a:hlinkClick r:id="" action="ppaction://media"/>
            <a:extLst>
              <a:ext uri="{FF2B5EF4-FFF2-40B4-BE49-F238E27FC236}">
                <a16:creationId xmlns:a16="http://schemas.microsoft.com/office/drawing/2014/main" id="{F2DBCDBE-4529-4EA0-BB13-4E7E4E4C1F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1969" y="5269860"/>
            <a:ext cx="609600" cy="609600"/>
          </a:xfrm>
          <a:prstGeom prst="rect">
            <a:avLst/>
          </a:prstGeom>
        </p:spPr>
      </p:pic>
    </p:spTree>
    <p:extLst>
      <p:ext uri="{BB962C8B-B14F-4D97-AF65-F5344CB8AC3E}">
        <p14:creationId xmlns:p14="http://schemas.microsoft.com/office/powerpoint/2010/main" val="2574239029"/>
      </p:ext>
    </p:extLst>
  </p:cSld>
  <p:clrMapOvr>
    <a:masterClrMapping/>
  </p:clrMapOvr>
  <p:transition spd="slow" advClick="0" advTm="4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9621-BD5C-4564-9E62-3119A8C277EE}"/>
              </a:ext>
            </a:extLst>
          </p:cNvPr>
          <p:cNvSpPr>
            <a:spLocks noGrp="1"/>
          </p:cNvSpPr>
          <p:nvPr>
            <p:ph type="title"/>
          </p:nvPr>
        </p:nvSpPr>
        <p:spPr>
          <a:xfrm>
            <a:off x="905424" y="618741"/>
            <a:ext cx="7613757" cy="1130300"/>
          </a:xfrm>
        </p:spPr>
        <p:txBody>
          <a:bodyPr>
            <a:noAutofit/>
          </a:bodyPr>
          <a:lstStyle/>
          <a:p>
            <a:r>
              <a:rPr lang="en-US" sz="3200" dirty="0">
                <a:ln w="3175" cmpd="sng">
                  <a:solidFill>
                    <a:schemeClr val="bg1"/>
                  </a:solidFill>
                </a:ln>
                <a:solidFill>
                  <a:schemeClr val="accent5">
                    <a:lumMod val="60000"/>
                    <a:lumOff val="40000"/>
                  </a:schemeClr>
                </a:solidFill>
              </a:rPr>
              <a:t>The basics are in… Now use them to solve real RADIATION problems</a:t>
            </a:r>
          </a:p>
        </p:txBody>
      </p:sp>
      <p:sp>
        <p:nvSpPr>
          <p:cNvPr id="3" name="TextBox 2">
            <a:extLst>
              <a:ext uri="{FF2B5EF4-FFF2-40B4-BE49-F238E27FC236}">
                <a16:creationId xmlns:a16="http://schemas.microsoft.com/office/drawing/2014/main" id="{A321FE6B-3DDD-4D19-B41E-D4C2204CCD33}"/>
              </a:ext>
            </a:extLst>
          </p:cNvPr>
          <p:cNvSpPr txBox="1"/>
          <p:nvPr/>
        </p:nvSpPr>
        <p:spPr>
          <a:xfrm>
            <a:off x="905424" y="1872363"/>
            <a:ext cx="7462799" cy="1569660"/>
          </a:xfrm>
          <a:prstGeom prst="rect">
            <a:avLst/>
          </a:prstGeom>
          <a:noFill/>
        </p:spPr>
        <p:txBody>
          <a:bodyPr wrap="square" rtlCol="0">
            <a:spAutoFit/>
          </a:bodyPr>
          <a:lstStyle/>
          <a:p>
            <a:pPr algn="just"/>
            <a:r>
              <a:rPr lang="en-US" sz="2400" dirty="0"/>
              <a:t>This generally means solving the </a:t>
            </a:r>
            <a:r>
              <a:rPr lang="en-US" sz="2400" b="1" i="1" dirty="0"/>
              <a:t>Radiative Transfer Equation </a:t>
            </a:r>
            <a:r>
              <a:rPr lang="en-US" sz="2400" dirty="0"/>
              <a:t>(RTE)……. Describes radiation traveling through an absorbing-emitting-scattering medium: </a:t>
            </a:r>
          </a:p>
        </p:txBody>
      </p:sp>
      <p:graphicFrame>
        <p:nvGraphicFramePr>
          <p:cNvPr id="4" name="Object 3">
            <a:extLst>
              <a:ext uri="{FF2B5EF4-FFF2-40B4-BE49-F238E27FC236}">
                <a16:creationId xmlns:a16="http://schemas.microsoft.com/office/drawing/2014/main" id="{9E58767C-502D-402E-BF84-ADEE4A8ACEEC}"/>
              </a:ext>
            </a:extLst>
          </p:cNvPr>
          <p:cNvGraphicFramePr>
            <a:graphicFrameLocks noChangeAspect="1"/>
          </p:cNvGraphicFramePr>
          <p:nvPr>
            <p:extLst>
              <p:ext uri="{D42A27DB-BD31-4B8C-83A1-F6EECF244321}">
                <p14:modId xmlns:p14="http://schemas.microsoft.com/office/powerpoint/2010/main" val="1885407738"/>
              </p:ext>
            </p:extLst>
          </p:nvPr>
        </p:nvGraphicFramePr>
        <p:xfrm>
          <a:off x="836613" y="3565525"/>
          <a:ext cx="10382686" cy="1130300"/>
        </p:xfrm>
        <a:graphic>
          <a:graphicData uri="http://schemas.openxmlformats.org/presentationml/2006/ole">
            <mc:AlternateContent xmlns:mc="http://schemas.openxmlformats.org/markup-compatibility/2006">
              <mc:Choice xmlns:v="urn:schemas-microsoft-com:vml" Requires="v">
                <p:oleObj spid="_x0000_s4100" name="Equation" r:id="rId5" imgW="4991040" imgH="431640" progId="Equation.DSMT4">
                  <p:embed/>
                </p:oleObj>
              </mc:Choice>
              <mc:Fallback>
                <p:oleObj name="Equation" r:id="rId5" imgW="4991040" imgH="431640" progId="Equation.DSMT4">
                  <p:embed/>
                  <p:pic>
                    <p:nvPicPr>
                      <p:cNvPr id="0" name=""/>
                      <p:cNvPicPr/>
                      <p:nvPr/>
                    </p:nvPicPr>
                    <p:blipFill>
                      <a:blip r:embed="rId6"/>
                      <a:stretch>
                        <a:fillRect/>
                      </a:stretch>
                    </p:blipFill>
                    <p:spPr>
                      <a:xfrm>
                        <a:off x="836613" y="3565525"/>
                        <a:ext cx="10382686" cy="11303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89FE3236-E99F-4496-B9BF-FEA14B7ABE14}"/>
              </a:ext>
            </a:extLst>
          </p:cNvPr>
          <p:cNvSpPr txBox="1"/>
          <p:nvPr/>
        </p:nvSpPr>
        <p:spPr>
          <a:xfrm>
            <a:off x="968664" y="4924802"/>
            <a:ext cx="7768829" cy="1200329"/>
          </a:xfrm>
          <a:prstGeom prst="rect">
            <a:avLst/>
          </a:prstGeom>
          <a:noFill/>
        </p:spPr>
        <p:txBody>
          <a:bodyPr wrap="square" rtlCol="0">
            <a:spAutoFit/>
          </a:bodyPr>
          <a:lstStyle/>
          <a:p>
            <a:r>
              <a:rPr lang="en-US" sz="2400" dirty="0"/>
              <a:t>In mathematical form, this is an </a:t>
            </a:r>
            <a:r>
              <a:rPr lang="en-US" sz="2400" i="1" dirty="0"/>
              <a:t>integral-differential equation</a:t>
            </a:r>
            <a:r>
              <a:rPr lang="en-US" sz="2400" dirty="0"/>
              <a:t>, with no simple solutions unless make a lot of simplifying (and thus error-inducing) assumptions.</a:t>
            </a:r>
          </a:p>
        </p:txBody>
      </p:sp>
      <p:pic>
        <p:nvPicPr>
          <p:cNvPr id="8" name="Picture 7" descr="A picture containing drawing&#10;&#10;Description automatically generated">
            <a:extLst>
              <a:ext uri="{FF2B5EF4-FFF2-40B4-BE49-F238E27FC236}">
                <a16:creationId xmlns:a16="http://schemas.microsoft.com/office/drawing/2014/main" id="{ACF5C52A-6F25-4949-8127-0303C0331D5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8519181" y="1493313"/>
            <a:ext cx="3377887" cy="1883580"/>
          </a:xfrm>
          <a:prstGeom prst="rect">
            <a:avLst/>
          </a:prstGeom>
        </p:spPr>
      </p:pic>
      <p:pic>
        <p:nvPicPr>
          <p:cNvPr id="6" name="Recorded Sound">
            <a:hlinkClick r:id="" action="ppaction://media"/>
            <a:extLst>
              <a:ext uri="{FF2B5EF4-FFF2-40B4-BE49-F238E27FC236}">
                <a16:creationId xmlns:a16="http://schemas.microsoft.com/office/drawing/2014/main" id="{9E699E45-9C44-42B8-8D06-97656A28CEB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0914499" y="5193377"/>
            <a:ext cx="609600" cy="609600"/>
          </a:xfrm>
          <a:prstGeom prst="rect">
            <a:avLst/>
          </a:prstGeom>
        </p:spPr>
      </p:pic>
    </p:spTree>
    <p:extLst>
      <p:ext uri="{BB962C8B-B14F-4D97-AF65-F5344CB8AC3E}">
        <p14:creationId xmlns:p14="http://schemas.microsoft.com/office/powerpoint/2010/main" val="2261037425"/>
      </p:ext>
    </p:extLst>
  </p:cSld>
  <p:clrMapOvr>
    <a:masterClrMapping/>
  </p:clrMapOvr>
  <p:transition spd="slow" advClick="0" advTm="5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996957-B67B-4318-89B5-430A712C6971}"/>
              </a:ext>
            </a:extLst>
          </p:cNvPr>
          <p:cNvSpPr>
            <a:spLocks noChangeArrowheads="1"/>
          </p:cNvSpPr>
          <p:nvPr/>
        </p:nvSpPr>
        <p:spPr bwMode="auto">
          <a:xfrm>
            <a:off x="2037159" y="1237864"/>
            <a:ext cx="77065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sp>
        <p:nvSpPr>
          <p:cNvPr id="5" name="Rectangle 4">
            <a:extLst>
              <a:ext uri="{FF2B5EF4-FFF2-40B4-BE49-F238E27FC236}">
                <a16:creationId xmlns:a16="http://schemas.microsoft.com/office/drawing/2014/main" id="{8F368EDA-3010-4619-B639-BAD645864B15}"/>
              </a:ext>
            </a:extLst>
          </p:cNvPr>
          <p:cNvSpPr>
            <a:spLocks noChangeArrowheads="1"/>
          </p:cNvSpPr>
          <p:nvPr/>
        </p:nvSpPr>
        <p:spPr bwMode="auto">
          <a:xfrm>
            <a:off x="2698290" y="1809380"/>
            <a:ext cx="7174129"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en-US" sz="2400" b="1" dirty="0">
                <a:ea typeface="Times New Roman" panose="02020603050405020304" pitchFamily="18" charset="0"/>
              </a:rPr>
              <a:t>Franz Arthur Friedrich Shuster (1851-1934)</a:t>
            </a:r>
            <a:r>
              <a:rPr lang="en-US" altLang="en-US" sz="2400" dirty="0">
                <a:ea typeface="Times New Roman" panose="02020603050405020304" pitchFamily="18" charset="0"/>
              </a:rPr>
              <a:t> and </a:t>
            </a:r>
            <a:r>
              <a:rPr lang="en-US" altLang="en-US" sz="2400" b="1" dirty="0">
                <a:ea typeface="Times New Roman" panose="02020603050405020304" pitchFamily="18" charset="0"/>
              </a:rPr>
              <a:t>Karl Schwarzschild (1873-1916)</a:t>
            </a:r>
            <a:r>
              <a:rPr lang="en-US" altLang="en-US" sz="2400" dirty="0">
                <a:ea typeface="Times New Roman" panose="02020603050405020304" pitchFamily="18" charset="0"/>
              </a:rPr>
              <a:t> in </a:t>
            </a:r>
            <a:r>
              <a:rPr lang="en-US" altLang="en-US" sz="2400" dirty="0">
                <a:solidFill>
                  <a:srgbClr val="FF0000"/>
                </a:solidFill>
                <a:ea typeface="Times New Roman" panose="02020603050405020304" pitchFamily="18" charset="0"/>
              </a:rPr>
              <a:t>1905-6</a:t>
            </a:r>
            <a:r>
              <a:rPr lang="en-US" altLang="en-US" sz="2400" dirty="0">
                <a:ea typeface="Times New Roman" panose="02020603050405020304" pitchFamily="18" charset="0"/>
              </a:rPr>
              <a:t> developed a two-stream solution to the 1-D RTE by assuming a different uniform intensity in the forward and backward hemisphere of directions.</a:t>
            </a:r>
          </a:p>
          <a:p>
            <a:pPr defTabSz="685800" eaLnBrk="0" fontAlgn="base" hangingPunct="0">
              <a:spcBef>
                <a:spcPct val="0"/>
              </a:spcBef>
              <a:spcAft>
                <a:spcPct val="0"/>
              </a:spcAft>
            </a:pPr>
            <a:endParaRPr lang="en-US" altLang="en-US" sz="1350" dirty="0">
              <a:latin typeface="Arial" panose="020B0604020202020204" pitchFamily="34" charset="0"/>
            </a:endParaRPr>
          </a:p>
        </p:txBody>
      </p:sp>
      <p:pic>
        <p:nvPicPr>
          <p:cNvPr id="8" name="Picture 7" descr="A person wearing a suit and tie&#10;&#10;Description automatically generated">
            <a:extLst>
              <a:ext uri="{FF2B5EF4-FFF2-40B4-BE49-F238E27FC236}">
                <a16:creationId xmlns:a16="http://schemas.microsoft.com/office/drawing/2014/main" id="{DD2A9557-F480-4B44-AA2F-21E224C683F0}"/>
              </a:ext>
            </a:extLst>
          </p:cNvPr>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1038386" y="1966068"/>
            <a:ext cx="1455896" cy="1748790"/>
          </a:xfrm>
          <a:prstGeom prst="rect">
            <a:avLst/>
          </a:prstGeom>
        </p:spPr>
      </p:pic>
      <p:pic>
        <p:nvPicPr>
          <p:cNvPr id="9" name="Picture 8" descr="C:\Users\Jack's new PC\AppData\Local\Microsoft\Windows\INetCache\Content.MSO\2FF8F8D5.tmp">
            <a:extLst>
              <a:ext uri="{FF2B5EF4-FFF2-40B4-BE49-F238E27FC236}">
                <a16:creationId xmlns:a16="http://schemas.microsoft.com/office/drawing/2014/main" id="{D775ECB9-10B8-4561-8F94-39AE9CF65759}"/>
              </a:ext>
            </a:extLst>
          </p:cNvPr>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981715" y="1919081"/>
            <a:ext cx="1213651" cy="1842764"/>
          </a:xfrm>
          <a:prstGeom prst="rect">
            <a:avLst/>
          </a:prstGeom>
          <a:noFill/>
          <a:ln>
            <a:noFill/>
          </a:ln>
        </p:spPr>
      </p:pic>
      <p:sp>
        <p:nvSpPr>
          <p:cNvPr id="7" name="Rectangle 6">
            <a:extLst>
              <a:ext uri="{FF2B5EF4-FFF2-40B4-BE49-F238E27FC236}">
                <a16:creationId xmlns:a16="http://schemas.microsoft.com/office/drawing/2014/main" id="{EA58F6E5-CFAA-4696-B15D-B735B7F29EF7}"/>
              </a:ext>
            </a:extLst>
          </p:cNvPr>
          <p:cNvSpPr>
            <a:spLocks noChangeArrowheads="1"/>
          </p:cNvSpPr>
          <p:nvPr/>
        </p:nvSpPr>
        <p:spPr bwMode="auto">
          <a:xfrm>
            <a:off x="2314553" y="-66447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pic>
        <p:nvPicPr>
          <p:cNvPr id="5125" name="Picture 449" descr="A person wearing a suit and tie&#10;&#10;Description automatically generated">
            <a:extLst>
              <a:ext uri="{FF2B5EF4-FFF2-40B4-BE49-F238E27FC236}">
                <a16:creationId xmlns:a16="http://schemas.microsoft.com/office/drawing/2014/main" id="{5FFD4809-576B-4DDB-8DB6-0A73FC13F88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465586" y="4302370"/>
            <a:ext cx="1403747" cy="164306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3CD1C779-B89E-4C22-9B95-A88D101D202F}"/>
              </a:ext>
            </a:extLst>
          </p:cNvPr>
          <p:cNvSpPr/>
          <p:nvPr/>
        </p:nvSpPr>
        <p:spPr>
          <a:xfrm>
            <a:off x="4891631" y="4225413"/>
            <a:ext cx="4390707" cy="1938992"/>
          </a:xfrm>
          <a:prstGeom prst="rect">
            <a:avLst/>
          </a:prstGeom>
        </p:spPr>
        <p:txBody>
          <a:bodyPr wrap="square">
            <a:spAutoFit/>
          </a:bodyPr>
          <a:lstStyle/>
          <a:p>
            <a:pPr algn="just"/>
            <a:r>
              <a:rPr lang="en-US" sz="2400" b="1" dirty="0" err="1">
                <a:ea typeface="Calibri" panose="020F0502020204030204" pitchFamily="34" charset="0"/>
              </a:rPr>
              <a:t>Svein</a:t>
            </a:r>
            <a:r>
              <a:rPr lang="en-US" sz="2400" b="1" dirty="0">
                <a:ea typeface="Calibri" panose="020F0502020204030204" pitchFamily="34" charset="0"/>
              </a:rPr>
              <a:t> Rosseland (1894-1985)</a:t>
            </a:r>
            <a:r>
              <a:rPr lang="en-US" sz="2400" dirty="0">
                <a:ea typeface="Calibri" panose="020F0502020204030204" pitchFamily="34" charset="0"/>
              </a:rPr>
              <a:t> provided a solution to the RTE in </a:t>
            </a:r>
            <a:r>
              <a:rPr lang="en-US" sz="2400" dirty="0">
                <a:solidFill>
                  <a:srgbClr val="FF0000"/>
                </a:solidFill>
                <a:ea typeface="Calibri" panose="020F0502020204030204" pitchFamily="34" charset="0"/>
              </a:rPr>
              <a:t>1924</a:t>
            </a:r>
            <a:r>
              <a:rPr lang="en-US" sz="2400" dirty="0">
                <a:ea typeface="Calibri" panose="020F0502020204030204" pitchFamily="34" charset="0"/>
              </a:rPr>
              <a:t> by assuming that the medium was nearly opaque.</a:t>
            </a:r>
            <a:endParaRPr lang="en-US" sz="2400" dirty="0"/>
          </a:p>
        </p:txBody>
      </p:sp>
      <p:graphicFrame>
        <p:nvGraphicFramePr>
          <p:cNvPr id="20" name="Object 19">
            <a:extLst>
              <a:ext uri="{FF2B5EF4-FFF2-40B4-BE49-F238E27FC236}">
                <a16:creationId xmlns:a16="http://schemas.microsoft.com/office/drawing/2014/main" id="{FAF4A2C1-2FD6-4CFB-9598-58F3A969B01B}"/>
              </a:ext>
            </a:extLst>
          </p:cNvPr>
          <p:cNvGraphicFramePr>
            <a:graphicFrameLocks noChangeAspect="1"/>
          </p:cNvGraphicFramePr>
          <p:nvPr>
            <p:extLst>
              <p:ext uri="{D42A27DB-BD31-4B8C-83A1-F6EECF244321}">
                <p14:modId xmlns:p14="http://schemas.microsoft.com/office/powerpoint/2010/main" val="3014298086"/>
              </p:ext>
            </p:extLst>
          </p:nvPr>
        </p:nvGraphicFramePr>
        <p:xfrm>
          <a:off x="1038386" y="4497120"/>
          <a:ext cx="2189906" cy="1504249"/>
        </p:xfrm>
        <a:graphic>
          <a:graphicData uri="http://schemas.openxmlformats.org/presentationml/2006/ole">
            <mc:AlternateContent xmlns:mc="http://schemas.openxmlformats.org/markup-compatibility/2006">
              <mc:Choice xmlns:v="urn:schemas-microsoft-com:vml" Requires="v">
                <p:oleObj spid="_x0000_s5124" name="Image" r:id="rId11" imgW="3974400" imgH="2729880" progId="Photoshop.Image.11">
                  <p:embed/>
                </p:oleObj>
              </mc:Choice>
              <mc:Fallback>
                <p:oleObj name="Image" r:id="rId11" imgW="3974400" imgH="2729880" progId="Photoshop.Image.11">
                  <p:embed/>
                  <p:pic>
                    <p:nvPicPr>
                      <p:cNvPr id="0" name=""/>
                      <p:cNvPicPr/>
                      <p:nvPr/>
                    </p:nvPicPr>
                    <p:blipFill>
                      <a:blip r:embed="rId12"/>
                      <a:stretch>
                        <a:fillRect/>
                      </a:stretch>
                    </p:blipFill>
                    <p:spPr>
                      <a:xfrm>
                        <a:off x="1038386" y="4497120"/>
                        <a:ext cx="2189906" cy="1504249"/>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D9C7FF5A-5751-455E-ADB3-AF25B5C7B8A7}"/>
              </a:ext>
            </a:extLst>
          </p:cNvPr>
          <p:cNvSpPr txBox="1"/>
          <p:nvPr/>
        </p:nvSpPr>
        <p:spPr>
          <a:xfrm>
            <a:off x="1038386" y="694100"/>
            <a:ext cx="7706491" cy="1077218"/>
          </a:xfrm>
          <a:prstGeom prst="rect">
            <a:avLst/>
          </a:prstGeom>
          <a:noFill/>
        </p:spPr>
        <p:txBody>
          <a:bodyPr wrap="square" rtlCol="0">
            <a:spAutoFit/>
          </a:bodyPr>
          <a:lstStyle/>
          <a:p>
            <a:r>
              <a:rPr lang="en-US" sz="3200" cap="all" dirty="0">
                <a:ln>
                  <a:solidFill>
                    <a:schemeClr val="bg1"/>
                  </a:solidFill>
                </a:ln>
                <a:solidFill>
                  <a:schemeClr val="accent5">
                    <a:lumMod val="60000"/>
                    <a:lumOff val="40000"/>
                  </a:schemeClr>
                </a:solidFill>
              </a:rPr>
              <a:t>Astrophysicists Try to Understand Solar Radiation</a:t>
            </a:r>
          </a:p>
        </p:txBody>
      </p:sp>
      <p:cxnSp>
        <p:nvCxnSpPr>
          <p:cNvPr id="6" name="Straight Arrow Connector 5">
            <a:extLst>
              <a:ext uri="{FF2B5EF4-FFF2-40B4-BE49-F238E27FC236}">
                <a16:creationId xmlns:a16="http://schemas.microsoft.com/office/drawing/2014/main" id="{B6C6C583-4ADC-4033-97E9-3AE6753776A6}"/>
              </a:ext>
            </a:extLst>
          </p:cNvPr>
          <p:cNvCxnSpPr>
            <a:cxnSpLocks/>
          </p:cNvCxnSpPr>
          <p:nvPr/>
        </p:nvCxnSpPr>
        <p:spPr>
          <a:xfrm flipH="1">
            <a:off x="3228292" y="3761845"/>
            <a:ext cx="1663339" cy="1306101"/>
          </a:xfrm>
          <a:prstGeom prst="straightConnector1">
            <a:avLst/>
          </a:prstGeom>
          <a:ln w="57150">
            <a:solidFill>
              <a:schemeClr val="tx2">
                <a:alpha val="60000"/>
              </a:schemeClr>
            </a:solidFill>
            <a:tailEnd type="triangle"/>
          </a:ln>
          <a:effectLst/>
        </p:spPr>
        <p:style>
          <a:lnRef idx="1">
            <a:schemeClr val="accent1"/>
          </a:lnRef>
          <a:fillRef idx="0">
            <a:schemeClr val="accent1"/>
          </a:fillRef>
          <a:effectRef idx="0">
            <a:schemeClr val="accent1"/>
          </a:effectRef>
          <a:fontRef idx="minor">
            <a:schemeClr val="tx1"/>
          </a:fontRef>
        </p:style>
      </p:cxnSp>
      <p:pic>
        <p:nvPicPr>
          <p:cNvPr id="3" name="Recorded Sound">
            <a:hlinkClick r:id="" action="ppaction://media"/>
            <a:extLst>
              <a:ext uri="{FF2B5EF4-FFF2-40B4-BE49-F238E27FC236}">
                <a16:creationId xmlns:a16="http://schemas.microsoft.com/office/drawing/2014/main" id="{2799C9C8-9229-41AF-854A-3870FFFE5F3C}"/>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052581" y="5067946"/>
            <a:ext cx="609600" cy="609600"/>
          </a:xfrm>
          <a:prstGeom prst="rect">
            <a:avLst/>
          </a:prstGeom>
        </p:spPr>
      </p:pic>
    </p:spTree>
    <p:extLst>
      <p:ext uri="{BB962C8B-B14F-4D97-AF65-F5344CB8AC3E}">
        <p14:creationId xmlns:p14="http://schemas.microsoft.com/office/powerpoint/2010/main" val="4031208695"/>
      </p:ext>
    </p:extLst>
  </p:cSld>
  <p:clrMapOvr>
    <a:masterClrMapping/>
  </p:clrMapOvr>
  <p:transition spd="slow" advClick="0" advTm="4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457" descr="A person wearing a suit and tie looking at the camera&#10;&#10;Description automatically generated">
            <a:extLst>
              <a:ext uri="{FF2B5EF4-FFF2-40B4-BE49-F238E27FC236}">
                <a16:creationId xmlns:a16="http://schemas.microsoft.com/office/drawing/2014/main" id="{5EA6B12C-27D9-4C71-8A58-A23ADD9BCCA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07907" y="1549886"/>
            <a:ext cx="1335881" cy="152757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461" descr="A person wearing a suit and tie&#10;&#10;Description automatically generated">
            <a:extLst>
              <a:ext uri="{FF2B5EF4-FFF2-40B4-BE49-F238E27FC236}">
                <a16:creationId xmlns:a16="http://schemas.microsoft.com/office/drawing/2014/main" id="{669E9E44-D0B0-43A2-84D8-FD7C4DFF861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b="11311"/>
          <a:stretch>
            <a:fillRect/>
          </a:stretch>
        </p:blipFill>
        <p:spPr bwMode="auto">
          <a:xfrm>
            <a:off x="9746970" y="1389439"/>
            <a:ext cx="1396000" cy="16880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DE4158F-199C-47CB-A961-E3E204379AE5}"/>
              </a:ext>
            </a:extLst>
          </p:cNvPr>
          <p:cNvSpPr>
            <a:spLocks noChangeArrowheads="1"/>
          </p:cNvSpPr>
          <p:nvPr/>
        </p:nvSpPr>
        <p:spPr bwMode="auto">
          <a:xfrm>
            <a:off x="3379695" y="-267999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5" name="Rectangle 4">
            <a:extLst>
              <a:ext uri="{FF2B5EF4-FFF2-40B4-BE49-F238E27FC236}">
                <a16:creationId xmlns:a16="http://schemas.microsoft.com/office/drawing/2014/main" id="{3014F487-F26A-46B8-B3C3-4245817AEEE1}"/>
              </a:ext>
            </a:extLst>
          </p:cNvPr>
          <p:cNvSpPr>
            <a:spLocks noChangeArrowheads="1"/>
          </p:cNvSpPr>
          <p:nvPr/>
        </p:nvSpPr>
        <p:spPr bwMode="auto">
          <a:xfrm>
            <a:off x="2758699" y="1628130"/>
            <a:ext cx="6772760" cy="228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400" b="1" dirty="0">
                <a:ea typeface="Times New Roman" panose="02020603050405020304" pitchFamily="18" charset="0"/>
              </a:rPr>
              <a:t>Edward Arthur Milne (1896-1950) </a:t>
            </a:r>
            <a:r>
              <a:rPr lang="en-US" altLang="en-US" sz="2400" dirty="0">
                <a:ea typeface="Times New Roman" panose="02020603050405020304" pitchFamily="18" charset="0"/>
              </a:rPr>
              <a:t>and </a:t>
            </a:r>
            <a:r>
              <a:rPr lang="en-US" altLang="en-US" sz="2400" b="1" dirty="0">
                <a:ea typeface="Times New Roman" panose="02020603050405020304" pitchFamily="18" charset="0"/>
              </a:rPr>
              <a:t>Arthur Stanley Eddington (1882-1944), </a:t>
            </a:r>
            <a:r>
              <a:rPr lang="en-US" altLang="en-US" sz="2400" dirty="0">
                <a:ea typeface="Times New Roman" panose="02020603050405020304" pitchFamily="18" charset="0"/>
              </a:rPr>
              <a:t>in </a:t>
            </a:r>
            <a:r>
              <a:rPr lang="en-US" altLang="en-US" sz="2400" dirty="0">
                <a:solidFill>
                  <a:srgbClr val="FF0000"/>
                </a:solidFill>
                <a:ea typeface="Times New Roman" panose="02020603050405020304" pitchFamily="18" charset="0"/>
              </a:rPr>
              <a:t>1926-30</a:t>
            </a:r>
            <a:r>
              <a:rPr lang="en-US" altLang="en-US" sz="2400" dirty="0">
                <a:ea typeface="Times New Roman" panose="02020603050405020304" pitchFamily="18" charset="0"/>
              </a:rPr>
              <a:t> provided a second solution to the 1-D  radiative transfer equation (after Schuster-Schwarzschild) based on a two-flux (rather than two intensity) model. </a:t>
            </a:r>
            <a:endParaRPr lang="en-US" altLang="en-US" sz="2400" dirty="0"/>
          </a:p>
        </p:txBody>
      </p:sp>
      <p:sp>
        <p:nvSpPr>
          <p:cNvPr id="10" name="TextBox 9">
            <a:extLst>
              <a:ext uri="{FF2B5EF4-FFF2-40B4-BE49-F238E27FC236}">
                <a16:creationId xmlns:a16="http://schemas.microsoft.com/office/drawing/2014/main" id="{B0409389-945C-4191-B317-D1BA49E5F060}"/>
              </a:ext>
            </a:extLst>
          </p:cNvPr>
          <p:cNvSpPr txBox="1"/>
          <p:nvPr/>
        </p:nvSpPr>
        <p:spPr>
          <a:xfrm>
            <a:off x="960896" y="4239878"/>
            <a:ext cx="8276094" cy="1569660"/>
          </a:xfrm>
          <a:prstGeom prst="rect">
            <a:avLst/>
          </a:prstGeom>
          <a:noFill/>
        </p:spPr>
        <p:txBody>
          <a:bodyPr wrap="square" rtlCol="0">
            <a:spAutoFit/>
          </a:bodyPr>
          <a:lstStyle/>
          <a:p>
            <a:pPr algn="just"/>
            <a:r>
              <a:rPr lang="en-US" sz="2400" i="1" dirty="0"/>
              <a:t>Will stop discussing RTE solutions now……… because in about 1950, the computer makes its appearance, making numerical, rather than analytical, solution of the RTE possible. Can get rid of the assumptions!</a:t>
            </a:r>
          </a:p>
        </p:txBody>
      </p:sp>
      <p:sp>
        <p:nvSpPr>
          <p:cNvPr id="2" name="TextBox 1">
            <a:extLst>
              <a:ext uri="{FF2B5EF4-FFF2-40B4-BE49-F238E27FC236}">
                <a16:creationId xmlns:a16="http://schemas.microsoft.com/office/drawing/2014/main" id="{C5847125-0209-4390-93F2-B8FF460F40DA}"/>
              </a:ext>
            </a:extLst>
          </p:cNvPr>
          <p:cNvSpPr txBox="1"/>
          <p:nvPr/>
        </p:nvSpPr>
        <p:spPr>
          <a:xfrm>
            <a:off x="2059224" y="595276"/>
            <a:ext cx="8073551" cy="646331"/>
          </a:xfrm>
          <a:prstGeom prst="rect">
            <a:avLst/>
          </a:prstGeom>
          <a:noFill/>
        </p:spPr>
        <p:txBody>
          <a:bodyPr wrap="square" rtlCol="0">
            <a:spAutoFit/>
          </a:bodyPr>
          <a:lstStyle/>
          <a:p>
            <a:r>
              <a:rPr lang="en-US" sz="3600" dirty="0">
                <a:ln>
                  <a:solidFill>
                    <a:schemeClr val="bg1"/>
                  </a:solidFill>
                </a:ln>
                <a:solidFill>
                  <a:schemeClr val="accent5">
                    <a:lumMod val="60000"/>
                    <a:lumOff val="40000"/>
                  </a:schemeClr>
                </a:solidFill>
              </a:rPr>
              <a:t>ANOTHER TRY AT A SOLUTION</a:t>
            </a:r>
          </a:p>
        </p:txBody>
      </p:sp>
      <p:pic>
        <p:nvPicPr>
          <p:cNvPr id="3" name="Recorded Sound">
            <a:hlinkClick r:id="" action="ppaction://media"/>
            <a:extLst>
              <a:ext uri="{FF2B5EF4-FFF2-40B4-BE49-F238E27FC236}">
                <a16:creationId xmlns:a16="http://schemas.microsoft.com/office/drawing/2014/main" id="{803E9DA8-44C3-4C19-A5E8-26C9BA1F0E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26304" y="5199938"/>
            <a:ext cx="609600" cy="609600"/>
          </a:xfrm>
          <a:prstGeom prst="rect">
            <a:avLst/>
          </a:prstGeom>
        </p:spPr>
      </p:pic>
    </p:spTree>
    <p:extLst>
      <p:ext uri="{BB962C8B-B14F-4D97-AF65-F5344CB8AC3E}">
        <p14:creationId xmlns:p14="http://schemas.microsoft.com/office/powerpoint/2010/main" val="441719438"/>
      </p:ext>
    </p:extLst>
  </p:cSld>
  <p:clrMapOvr>
    <a:masterClrMapping/>
  </p:clrMapOvr>
  <p:transition spd="slow" advClick="0" advTm="4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ggins">
            <a:extLst>
              <a:ext uri="{FF2B5EF4-FFF2-40B4-BE49-F238E27FC236}">
                <a16:creationId xmlns:a16="http://schemas.microsoft.com/office/drawing/2014/main" id="{50AD23CF-622A-413E-AA8B-0D24E234EF01}"/>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39603" y="1245342"/>
            <a:ext cx="1554853" cy="1815910"/>
          </a:xfrm>
          <a:prstGeom prst="rect">
            <a:avLst/>
          </a:prstGeom>
          <a:noFill/>
          <a:ln>
            <a:noFill/>
          </a:ln>
        </p:spPr>
      </p:pic>
      <p:pic>
        <p:nvPicPr>
          <p:cNvPr id="3" name="Picture 2" descr="Hottel">
            <a:extLst>
              <a:ext uri="{FF2B5EF4-FFF2-40B4-BE49-F238E27FC236}">
                <a16:creationId xmlns:a16="http://schemas.microsoft.com/office/drawing/2014/main" id="{34A790E1-213A-47E7-9191-FEEA63F78A57}"/>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314482" y="3875570"/>
            <a:ext cx="1772763" cy="2117054"/>
          </a:xfrm>
          <a:prstGeom prst="rect">
            <a:avLst/>
          </a:prstGeom>
          <a:noFill/>
          <a:ln>
            <a:noFill/>
          </a:ln>
        </p:spPr>
      </p:pic>
      <p:sp>
        <p:nvSpPr>
          <p:cNvPr id="4" name="TextBox 3">
            <a:extLst>
              <a:ext uri="{FF2B5EF4-FFF2-40B4-BE49-F238E27FC236}">
                <a16:creationId xmlns:a16="http://schemas.microsoft.com/office/drawing/2014/main" id="{3A16AA74-F811-421D-B9C2-485D668EEF25}"/>
              </a:ext>
            </a:extLst>
          </p:cNvPr>
          <p:cNvSpPr txBox="1"/>
          <p:nvPr/>
        </p:nvSpPr>
        <p:spPr>
          <a:xfrm>
            <a:off x="1239603" y="620540"/>
            <a:ext cx="9712794" cy="584775"/>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HAVE LEFT OUT MANY IMPORTANT FOLKS, e. g.:</a:t>
            </a:r>
          </a:p>
        </p:txBody>
      </p:sp>
      <p:sp>
        <p:nvSpPr>
          <p:cNvPr id="6" name="Rectangle 2">
            <a:extLst>
              <a:ext uri="{FF2B5EF4-FFF2-40B4-BE49-F238E27FC236}">
                <a16:creationId xmlns:a16="http://schemas.microsoft.com/office/drawing/2014/main" id="{8C0C638B-263F-4919-B192-787A254F6C28}"/>
              </a:ext>
            </a:extLst>
          </p:cNvPr>
          <p:cNvSpPr>
            <a:spLocks noChangeArrowheads="1"/>
          </p:cNvSpPr>
          <p:nvPr/>
        </p:nvSpPr>
        <p:spPr bwMode="auto">
          <a:xfrm>
            <a:off x="2143410" y="359857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7" name="Rectangle 3">
            <a:extLst>
              <a:ext uri="{FF2B5EF4-FFF2-40B4-BE49-F238E27FC236}">
                <a16:creationId xmlns:a16="http://schemas.microsoft.com/office/drawing/2014/main" id="{1376F719-106C-4CB9-A0E2-35EB37DD6202}"/>
              </a:ext>
            </a:extLst>
          </p:cNvPr>
          <p:cNvSpPr>
            <a:spLocks noChangeArrowheads="1"/>
          </p:cNvSpPr>
          <p:nvPr/>
        </p:nvSpPr>
        <p:spPr bwMode="auto">
          <a:xfrm>
            <a:off x="1239603" y="3721236"/>
            <a:ext cx="7904396" cy="2654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400" b="1" dirty="0">
                <a:ea typeface="Times New Roman" panose="02020603050405020304" pitchFamily="18" charset="0"/>
              </a:rPr>
              <a:t>Hoyt Clarke Hottel (1903-1998)</a:t>
            </a:r>
            <a:r>
              <a:rPr lang="en-US" altLang="en-US" sz="2400" dirty="0">
                <a:ea typeface="Times New Roman" panose="02020603050405020304" pitchFamily="18" charset="0"/>
              </a:rPr>
              <a:t> developed gas emissivity charts for the important combustion gases, the crossed-string method for determining configuration factors in 2D geometries, and established the basis for treating radiation in furnaces, including the zone method.  A true engineer!</a:t>
            </a:r>
            <a:endParaRPr lang="en-US" altLang="en-US" sz="2400" dirty="0"/>
          </a:p>
        </p:txBody>
      </p:sp>
      <p:sp>
        <p:nvSpPr>
          <p:cNvPr id="9" name="Rectangle 8">
            <a:extLst>
              <a:ext uri="{FF2B5EF4-FFF2-40B4-BE49-F238E27FC236}">
                <a16:creationId xmlns:a16="http://schemas.microsoft.com/office/drawing/2014/main" id="{3CDEF8F9-8018-40EA-8A4C-DFD8D99DC9BA}"/>
              </a:ext>
            </a:extLst>
          </p:cNvPr>
          <p:cNvSpPr/>
          <p:nvPr/>
        </p:nvSpPr>
        <p:spPr>
          <a:xfrm>
            <a:off x="2913681" y="1182232"/>
            <a:ext cx="8415580" cy="2308324"/>
          </a:xfrm>
          <a:prstGeom prst="rect">
            <a:avLst/>
          </a:prstGeom>
        </p:spPr>
        <p:txBody>
          <a:bodyPr wrap="square">
            <a:spAutoFit/>
          </a:bodyPr>
          <a:lstStyle/>
          <a:p>
            <a:pPr algn="just"/>
            <a:r>
              <a:rPr lang="en-US" sz="2400" b="1" dirty="0">
                <a:ea typeface="Times New Roman" panose="02020603050405020304" pitchFamily="18" charset="0"/>
              </a:rPr>
              <a:t>Margaret Lindsay Huggins (1848-1915)</a:t>
            </a:r>
            <a:r>
              <a:rPr lang="en-US" sz="2400" dirty="0">
                <a:ea typeface="Times New Roman" panose="02020603050405020304" pitchFamily="18" charset="0"/>
              </a:rPr>
              <a:t> and her husband first showed that the stars were suns by the similarity of their spectra with that of our Sun. The spectrum of the star Sirius showed a slight Doppler shift, indicating that it was moving away from the Earth. This led to the discovery of the expanding universe.</a:t>
            </a:r>
          </a:p>
        </p:txBody>
      </p:sp>
      <p:pic>
        <p:nvPicPr>
          <p:cNvPr id="5" name="Recorded Sound">
            <a:hlinkClick r:id="" action="ppaction://media"/>
            <a:extLst>
              <a:ext uri="{FF2B5EF4-FFF2-40B4-BE49-F238E27FC236}">
                <a16:creationId xmlns:a16="http://schemas.microsoft.com/office/drawing/2014/main" id="{735FB142-CE11-4780-8E8E-113F06CE426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79138" y="5239998"/>
            <a:ext cx="609600" cy="609600"/>
          </a:xfrm>
          <a:prstGeom prst="rect">
            <a:avLst/>
          </a:prstGeom>
        </p:spPr>
      </p:pic>
    </p:spTree>
    <p:extLst>
      <p:ext uri="{BB962C8B-B14F-4D97-AF65-F5344CB8AC3E}">
        <p14:creationId xmlns:p14="http://schemas.microsoft.com/office/powerpoint/2010/main" val="2616080939"/>
      </p:ext>
    </p:extLst>
  </p:cSld>
  <p:clrMapOvr>
    <a:masterClrMapping/>
  </p:clrMapOvr>
  <p:transition spd="slow" advClick="0" advTm="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6F6C83-507F-4961-8781-A107D865CA86}"/>
              </a:ext>
            </a:extLst>
          </p:cNvPr>
          <p:cNvSpPr txBox="1"/>
          <p:nvPr/>
        </p:nvSpPr>
        <p:spPr>
          <a:xfrm>
            <a:off x="1260641" y="646857"/>
            <a:ext cx="7629266" cy="584775"/>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latin typeface="+mj-lt"/>
              </a:rPr>
              <a:t>WERE THEY ALL STABLE GENIUSES?</a:t>
            </a:r>
          </a:p>
        </p:txBody>
      </p:sp>
      <p:pic>
        <p:nvPicPr>
          <p:cNvPr id="3" name="Picture 2" descr="Boltzmann">
            <a:extLst>
              <a:ext uri="{FF2B5EF4-FFF2-40B4-BE49-F238E27FC236}">
                <a16:creationId xmlns:a16="http://schemas.microsoft.com/office/drawing/2014/main" id="{3915C15E-04D9-4332-B504-DA153EAB934E}"/>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36591" y="1411706"/>
            <a:ext cx="1477503" cy="1792045"/>
          </a:xfrm>
          <a:prstGeom prst="rect">
            <a:avLst/>
          </a:prstGeom>
          <a:noFill/>
          <a:ln>
            <a:noFill/>
          </a:ln>
        </p:spPr>
      </p:pic>
      <p:sp>
        <p:nvSpPr>
          <p:cNvPr id="4" name="TextBox 3">
            <a:extLst>
              <a:ext uri="{FF2B5EF4-FFF2-40B4-BE49-F238E27FC236}">
                <a16:creationId xmlns:a16="http://schemas.microsoft.com/office/drawing/2014/main" id="{311AC59D-CF96-49A5-8E85-4377AFFD1E1B}"/>
              </a:ext>
            </a:extLst>
          </p:cNvPr>
          <p:cNvSpPr txBox="1"/>
          <p:nvPr/>
        </p:nvSpPr>
        <p:spPr>
          <a:xfrm>
            <a:off x="2614094" y="1325367"/>
            <a:ext cx="5370276" cy="1200329"/>
          </a:xfrm>
          <a:prstGeom prst="rect">
            <a:avLst/>
          </a:prstGeom>
          <a:noFill/>
        </p:spPr>
        <p:txBody>
          <a:bodyPr wrap="square" rtlCol="0">
            <a:spAutoFit/>
          </a:bodyPr>
          <a:lstStyle/>
          <a:p>
            <a:r>
              <a:rPr lang="en-US" sz="2400" dirty="0"/>
              <a:t>Boltzmann committed suicide in 1906 because of criticism of his work.</a:t>
            </a:r>
          </a:p>
        </p:txBody>
      </p:sp>
      <p:pic>
        <p:nvPicPr>
          <p:cNvPr id="5" name="Picture 4" descr="83DDD3F">
            <a:extLst>
              <a:ext uri="{FF2B5EF4-FFF2-40B4-BE49-F238E27FC236}">
                <a16:creationId xmlns:a16="http://schemas.microsoft.com/office/drawing/2014/main" id="{70065F74-1D71-4459-B2D9-7BD3C74F09B8}"/>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513301" y="2664235"/>
            <a:ext cx="1242392" cy="1792046"/>
          </a:xfrm>
          <a:prstGeom prst="rect">
            <a:avLst/>
          </a:prstGeom>
          <a:noFill/>
          <a:ln>
            <a:noFill/>
          </a:ln>
        </p:spPr>
      </p:pic>
      <p:sp>
        <p:nvSpPr>
          <p:cNvPr id="6" name="TextBox 5">
            <a:extLst>
              <a:ext uri="{FF2B5EF4-FFF2-40B4-BE49-F238E27FC236}">
                <a16:creationId xmlns:a16="http://schemas.microsoft.com/office/drawing/2014/main" id="{4D099FE1-93A7-4697-9757-D89DDFE3D9AC}"/>
              </a:ext>
            </a:extLst>
          </p:cNvPr>
          <p:cNvSpPr txBox="1"/>
          <p:nvPr/>
        </p:nvSpPr>
        <p:spPr>
          <a:xfrm>
            <a:off x="3090929" y="2619431"/>
            <a:ext cx="6251865" cy="1938992"/>
          </a:xfrm>
          <a:prstGeom prst="rect">
            <a:avLst/>
          </a:prstGeom>
          <a:noFill/>
        </p:spPr>
        <p:txBody>
          <a:bodyPr wrap="square" rtlCol="0">
            <a:spAutoFit/>
          </a:bodyPr>
          <a:lstStyle/>
          <a:p>
            <a:r>
              <a:rPr lang="en-US" sz="2400" dirty="0"/>
              <a:t>Johannes Stark (1874-1957)  won the Nobel Prize in 1919 for EM effects on spectral  lines, became a Nazi sympathizer and was convicted of war crimes after WWII</a:t>
            </a:r>
            <a:r>
              <a:rPr lang="en-US" sz="2000" dirty="0"/>
              <a:t>. </a:t>
            </a:r>
          </a:p>
        </p:txBody>
      </p:sp>
      <p:pic>
        <p:nvPicPr>
          <p:cNvPr id="7" name="Picture 6" descr="Kelvin">
            <a:extLst>
              <a:ext uri="{FF2B5EF4-FFF2-40B4-BE49-F238E27FC236}">
                <a16:creationId xmlns:a16="http://schemas.microsoft.com/office/drawing/2014/main" id="{0EA3FD7C-6A7B-4F75-B53B-0849A88C68DB}"/>
              </a:ext>
            </a:extLst>
          </p:cNvPr>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36591" y="4413664"/>
            <a:ext cx="1306996" cy="1536350"/>
          </a:xfrm>
          <a:prstGeom prst="rect">
            <a:avLst/>
          </a:prstGeom>
          <a:noFill/>
          <a:ln>
            <a:noFill/>
          </a:ln>
        </p:spPr>
      </p:pic>
      <p:sp>
        <p:nvSpPr>
          <p:cNvPr id="9" name="Rectangle 8">
            <a:extLst>
              <a:ext uri="{FF2B5EF4-FFF2-40B4-BE49-F238E27FC236}">
                <a16:creationId xmlns:a16="http://schemas.microsoft.com/office/drawing/2014/main" id="{3727A6B3-0FE0-4986-9A7F-9FAAAD35F051}"/>
              </a:ext>
            </a:extLst>
          </p:cNvPr>
          <p:cNvSpPr/>
          <p:nvPr/>
        </p:nvSpPr>
        <p:spPr>
          <a:xfrm>
            <a:off x="2614095" y="4749685"/>
            <a:ext cx="6648772" cy="1200329"/>
          </a:xfrm>
          <a:prstGeom prst="rect">
            <a:avLst/>
          </a:prstGeom>
        </p:spPr>
        <p:txBody>
          <a:bodyPr wrap="square">
            <a:spAutoFit/>
          </a:bodyPr>
          <a:lstStyle/>
          <a:p>
            <a:r>
              <a:rPr lang="en-US" sz="2400" dirty="0">
                <a:ea typeface="Calibri" panose="020F0502020204030204" pitchFamily="34" charset="0"/>
              </a:rPr>
              <a:t>Kelvin said: “Radio has no future," "X-rays are clearly a hoax," and "The aeroplane is scientifically impossible.”</a:t>
            </a:r>
            <a:endParaRPr lang="en-US" sz="2400" dirty="0"/>
          </a:p>
        </p:txBody>
      </p:sp>
      <p:pic>
        <p:nvPicPr>
          <p:cNvPr id="8" name="Recorded Sound">
            <a:hlinkClick r:id="" action="ppaction://media"/>
            <a:extLst>
              <a:ext uri="{FF2B5EF4-FFF2-40B4-BE49-F238E27FC236}">
                <a16:creationId xmlns:a16="http://schemas.microsoft.com/office/drawing/2014/main" id="{FDFF0500-D153-424B-9495-8A646D41875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50609" y="5340414"/>
            <a:ext cx="609600" cy="609600"/>
          </a:xfrm>
          <a:prstGeom prst="rect">
            <a:avLst/>
          </a:prstGeom>
        </p:spPr>
      </p:pic>
    </p:spTree>
    <p:extLst>
      <p:ext uri="{BB962C8B-B14F-4D97-AF65-F5344CB8AC3E}">
        <p14:creationId xmlns:p14="http://schemas.microsoft.com/office/powerpoint/2010/main" val="3342670244"/>
      </p:ext>
    </p:extLst>
  </p:cSld>
  <p:clrMapOvr>
    <a:masterClrMapping/>
  </p:clrMapOvr>
  <p:transition spd="slow" advClick="0" advTm="4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8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CA63AB-5107-40AA-ABCE-69D1612D4480}"/>
              </a:ext>
            </a:extLst>
          </p:cNvPr>
          <p:cNvSpPr txBox="1"/>
          <p:nvPr/>
        </p:nvSpPr>
        <p:spPr>
          <a:xfrm>
            <a:off x="1264507" y="1090753"/>
            <a:ext cx="8096470" cy="4916731"/>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rPr>
              <a:t>A LAST OBSERVATION….</a:t>
            </a:r>
          </a:p>
          <a:p>
            <a:endParaRPr lang="en-US" sz="1350" dirty="0"/>
          </a:p>
          <a:p>
            <a:pPr algn="just"/>
            <a:r>
              <a:rPr lang="en-US" sz="2400" dirty="0"/>
              <a:t>The joy of creativity is often thought of as being an integral part of the arts, and it certainly is. </a:t>
            </a:r>
          </a:p>
          <a:p>
            <a:pPr algn="just"/>
            <a:endParaRPr lang="en-US" sz="2400" dirty="0"/>
          </a:p>
          <a:p>
            <a:pPr algn="just"/>
            <a:r>
              <a:rPr lang="en-US" sz="2400" dirty="0"/>
              <a:t>But joy in discovery is also a reward that I’m sure was felt by all of those pictured here, and indeed any scientist or engineer who experiences that “</a:t>
            </a:r>
            <a:r>
              <a:rPr lang="en-US" sz="2400" i="1" dirty="0"/>
              <a:t>aha”</a:t>
            </a:r>
            <a:r>
              <a:rPr lang="en-US" sz="2400" dirty="0"/>
              <a:t> moment when he/she experiences the beauty of discovery… whether of a new phenomena or a new understanding.</a:t>
            </a:r>
          </a:p>
          <a:p>
            <a:pPr algn="just"/>
            <a:endParaRPr lang="en-US" sz="2400" dirty="0"/>
          </a:p>
          <a:p>
            <a:pPr algn="ctr"/>
            <a:r>
              <a:rPr lang="en-US" sz="2800" dirty="0"/>
              <a:t>Is this a great profession or what??  </a:t>
            </a:r>
          </a:p>
        </p:txBody>
      </p:sp>
      <p:pic>
        <p:nvPicPr>
          <p:cNvPr id="3" name="Picture 2">
            <a:extLst>
              <a:ext uri="{FF2B5EF4-FFF2-40B4-BE49-F238E27FC236}">
                <a16:creationId xmlns:a16="http://schemas.microsoft.com/office/drawing/2014/main" id="{FA721451-70BF-4171-B513-3C2C3823B3C5}"/>
              </a:ext>
            </a:extLst>
          </p:cNvPr>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525103" y="732401"/>
            <a:ext cx="1612697" cy="1644461"/>
          </a:xfrm>
          <a:prstGeom prst="rect">
            <a:avLst/>
          </a:prstGeom>
          <a:noFill/>
          <a:ln>
            <a:noFill/>
          </a:ln>
        </p:spPr>
      </p:pic>
      <p:pic>
        <p:nvPicPr>
          <p:cNvPr id="4" name="Recorded Sound">
            <a:hlinkClick r:id="" action="ppaction://media"/>
            <a:extLst>
              <a:ext uri="{FF2B5EF4-FFF2-40B4-BE49-F238E27FC236}">
                <a16:creationId xmlns:a16="http://schemas.microsoft.com/office/drawing/2014/main" id="{D1C7AA12-A53D-476C-92CD-65120ABAF7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3000" y="5227100"/>
            <a:ext cx="609600" cy="609600"/>
          </a:xfrm>
          <a:prstGeom prst="rect">
            <a:avLst/>
          </a:prstGeom>
        </p:spPr>
      </p:pic>
    </p:spTree>
    <p:extLst>
      <p:ext uri="{BB962C8B-B14F-4D97-AF65-F5344CB8AC3E}">
        <p14:creationId xmlns:p14="http://schemas.microsoft.com/office/powerpoint/2010/main" val="761447790"/>
      </p:ext>
    </p:extLst>
  </p:cSld>
  <p:clrMapOvr>
    <a:masterClrMapping/>
  </p:clrMapOvr>
  <p:transition spd="slow" advClick="0" advTm="3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BEE21F-E8E3-4DFC-9812-CE97DC01FCF5}"/>
              </a:ext>
            </a:extLst>
          </p:cNvPr>
          <p:cNvSpPr txBox="1"/>
          <p:nvPr/>
        </p:nvSpPr>
        <p:spPr>
          <a:xfrm>
            <a:off x="1239864" y="726722"/>
            <a:ext cx="10337369" cy="584775"/>
          </a:xfrm>
          <a:prstGeom prst="rect">
            <a:avLst/>
          </a:prstGeom>
          <a:noFill/>
        </p:spPr>
        <p:txBody>
          <a:bodyPr wrap="square" rtlCol="0">
            <a:spAutoFit/>
          </a:bodyPr>
          <a:lstStyle/>
          <a:p>
            <a:r>
              <a:rPr lang="en-US" sz="3200" dirty="0">
                <a:ln>
                  <a:solidFill>
                    <a:schemeClr val="bg1"/>
                  </a:solidFill>
                </a:ln>
                <a:solidFill>
                  <a:schemeClr val="accent5">
                    <a:lumMod val="60000"/>
                    <a:lumOff val="40000"/>
                  </a:schemeClr>
                </a:solidFill>
              </a:rPr>
              <a:t>HOPE THAT WAS A FUN TOUR.</a:t>
            </a:r>
          </a:p>
        </p:txBody>
      </p:sp>
      <p:pic>
        <p:nvPicPr>
          <p:cNvPr id="4" name="Picture 3">
            <a:extLst>
              <a:ext uri="{FF2B5EF4-FFF2-40B4-BE49-F238E27FC236}">
                <a16:creationId xmlns:a16="http://schemas.microsoft.com/office/drawing/2014/main" id="{DD87CF95-425B-40F6-AC5B-25371CFE69A3}"/>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425049" y="1784539"/>
            <a:ext cx="1612697" cy="1644461"/>
          </a:xfrm>
          <a:prstGeom prst="rect">
            <a:avLst/>
          </a:prstGeom>
          <a:noFill/>
          <a:ln>
            <a:noFill/>
          </a:ln>
        </p:spPr>
      </p:pic>
      <p:pic>
        <p:nvPicPr>
          <p:cNvPr id="6" name="Picture 5" descr="A sunset over a body of water&#10;&#10;Description automatically generated">
            <a:extLst>
              <a:ext uri="{FF2B5EF4-FFF2-40B4-BE49-F238E27FC236}">
                <a16:creationId xmlns:a16="http://schemas.microsoft.com/office/drawing/2014/main" id="{F570F714-AEF8-4FC9-872E-D7BE2908A5B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482651" y="1446443"/>
            <a:ext cx="6133811" cy="4600359"/>
          </a:xfrm>
          <a:prstGeom prst="rect">
            <a:avLst/>
          </a:prstGeom>
        </p:spPr>
      </p:pic>
    </p:spTree>
    <p:extLst>
      <p:ext uri="{BB962C8B-B14F-4D97-AF65-F5344CB8AC3E}">
        <p14:creationId xmlns:p14="http://schemas.microsoft.com/office/powerpoint/2010/main" val="1064357993"/>
      </p:ext>
    </p:extLst>
  </p:cSld>
  <p:clrMapOvr>
    <a:masterClrMapping/>
  </p:clrMapOvr>
  <p:transition spd="slow" advClick="0" advTm="35000"/>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15760</TotalTime>
  <Words>2181</Words>
  <Application>Microsoft Office PowerPoint</Application>
  <PresentationFormat>Widescreen</PresentationFormat>
  <Paragraphs>97</Paragraphs>
  <Slides>30</Slides>
  <Notes>0</Notes>
  <HiddenSlides>0</HiddenSlides>
  <MMClips>28</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9" baseType="lpstr">
      <vt:lpstr>Arial</vt:lpstr>
      <vt:lpstr>Century Gothic</vt:lpstr>
      <vt:lpstr>Symbol</vt:lpstr>
      <vt:lpstr>Times New Roman</vt:lpstr>
      <vt:lpstr>Wingdings</vt:lpstr>
      <vt:lpstr>Wingdings 3</vt:lpstr>
      <vt:lpstr>Slice</vt:lpstr>
      <vt:lpstr>Equation</vt:lpstr>
      <vt:lpstr>Image</vt:lpstr>
      <vt:lpstr>Thermal radiation</vt:lpstr>
      <vt:lpstr>WhY should we care about radiation??</vt:lpstr>
      <vt:lpstr>At the start: Sir Isaac newton (1634-1727) looks at light</vt:lpstr>
      <vt:lpstr>Huygens says “baloney”</vt:lpstr>
      <vt:lpstr>PowerPoint Presentation</vt:lpstr>
      <vt:lpstr>Prevost proves WE are ALL radiating right now!</vt:lpstr>
      <vt:lpstr>There’s more to the spectrum than we can see!</vt:lpstr>
      <vt:lpstr>PowerPoint Presentation</vt:lpstr>
      <vt:lpstr>Draper just misses fame</vt:lpstr>
      <vt:lpstr>Now an absolute tEMPERATURE scale…..</vt:lpstr>
      <vt:lpstr>Another absolute temperature scale…</vt:lpstr>
      <vt:lpstr>Absorptivity = emissivity:  Kirchhoff’s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basics are in… Now use them to solve real RADIATION problems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 new PC</dc:creator>
  <cp:lastModifiedBy>Jack's new PC</cp:lastModifiedBy>
  <cp:revision>167</cp:revision>
  <cp:lastPrinted>2020-03-05T20:22:30Z</cp:lastPrinted>
  <dcterms:created xsi:type="dcterms:W3CDTF">2020-01-23T16:49:48Z</dcterms:created>
  <dcterms:modified xsi:type="dcterms:W3CDTF">2022-04-08T21:31:03Z</dcterms:modified>
</cp:coreProperties>
</file>